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8"/>
  </p:notesMasterIdLst>
  <p:sldIdLst>
    <p:sldId id="256" r:id="rId5"/>
    <p:sldId id="257" r:id="rId6"/>
    <p:sldId id="258" r:id="rId7"/>
    <p:sldId id="261" r:id="rId8"/>
    <p:sldId id="259" r:id="rId9"/>
    <p:sldId id="268" r:id="rId10"/>
    <p:sldId id="260" r:id="rId11"/>
    <p:sldId id="270" r:id="rId12"/>
    <p:sldId id="284" r:id="rId13"/>
    <p:sldId id="277" r:id="rId14"/>
    <p:sldId id="280" r:id="rId15"/>
    <p:sldId id="286" r:id="rId16"/>
    <p:sldId id="285" r:id="rId17"/>
    <p:sldId id="281" r:id="rId18"/>
    <p:sldId id="278" r:id="rId19"/>
    <p:sldId id="265" r:id="rId20"/>
    <p:sldId id="271" r:id="rId21"/>
    <p:sldId id="272" r:id="rId22"/>
    <p:sldId id="273" r:id="rId23"/>
    <p:sldId id="287" r:id="rId24"/>
    <p:sldId id="283" r:id="rId25"/>
    <p:sldId id="262" r:id="rId26"/>
    <p:sldId id="274" r:id="rId27"/>
    <p:sldId id="275" r:id="rId28"/>
    <p:sldId id="266" r:id="rId29"/>
    <p:sldId id="263" r:id="rId30"/>
    <p:sldId id="267" r:id="rId31"/>
    <p:sldId id="276" r:id="rId32"/>
    <p:sldId id="288" r:id="rId33"/>
    <p:sldId id="289" r:id="rId34"/>
    <p:sldId id="290" r:id="rId35"/>
    <p:sldId id="291" r:id="rId36"/>
    <p:sldId id="264" r:id="rId37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DE4F31D-31AD-47D1-B842-1EB38155440E}" type="datetimeFigureOut">
              <a:rPr lang="he-IL" smtClean="0"/>
              <a:t>ט'/חשון/תשפ"ו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5E3AF528-9F6D-43F7-8D90-8B2FB40667B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76293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6C4D-6AE5-2818-19A1-F575267BD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F9539-D295-CF13-12FE-1CE3B343F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15B00-9577-6ADB-E103-723C3411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C5C33-640B-4456-ACB9-58F54DE73557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A79D7-03C4-20F3-742D-B6CED549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93233-2EA2-4829-6445-D2A39BA85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8749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2B5DE-31CC-C9C5-9BCB-06F56F9F6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D7378-23CC-18A4-981A-5B2518B1B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C03BB-8CA6-3AA8-C99B-9310C9128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2FD71-6E84-47B5-AC42-3185F18201FE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73F8-1EA2-13D2-CDF2-F561572D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477FD-CE6B-6A1F-D6CA-6A598814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564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70BBFF-9EF1-FA62-05CC-9B6D6EA86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39B09-CF70-1183-39F2-5C0949270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D1ED6-19A3-DD9C-CAFB-EF9FD2DE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93707-044D-41E3-8FE4-FDFEFBE8D683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7E854-B65C-0061-7FA8-1ADF528FE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C834F-A9F7-3961-B677-5C89CAC8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58362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5722-2CC1-6C1B-D6CE-4388FC2C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C026-26E4-26B5-894A-7BBF9D5D6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A5FCE-DFE9-6949-D1D7-003C53FF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57ED-9BAC-4E06-9154-321138CD002A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F1218-069F-2E3B-1F00-B287789C4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DAEB-62F9-E597-3201-BCC23093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54402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4AF7A-C86B-7501-5646-AF29B0735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C0CB0-58BB-7CF4-E7D0-12381870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063DC-B744-C4F7-AB71-396D5B4FE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8110-899B-46AC-B807-3C17D2C970F0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1FD35-C457-7131-0D7C-B419680D2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9E4E0-72D6-1521-1321-DCB936693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93397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B4B21-C61F-51F0-01D4-F03521EA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35B2C-E26E-2F7D-D233-2A30E61F81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FECDE-9A7C-3FA1-6222-21EFF8697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6E198-9BDD-F503-A60A-67BC58160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B9A0E-95D8-4168-A01D-983D0A48C3AE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CE2A5-B382-7332-9A69-5396A7731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F4C44-958F-5361-EC83-AC5A15F74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20367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DECD0-9F0F-CF05-0516-42511894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392A8-16C9-1169-25EB-29BFDC397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7AF6B-CE3A-3E90-0C60-93BEA8E0D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AB4E6B-9D8A-0D90-8468-B5D7F029D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054DB6-17C4-6007-E324-6121B7CC4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F47D8-2A9A-C7BD-1E1B-E78F2F96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DADD1-B2A4-47FD-9359-A9151188F1BB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ACC8BF-06E8-2367-A56F-E88DB07B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72A5A3-C03D-F3A3-E707-B0F8ADA9F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1434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FF3B-B8D0-4191-412C-89A9E63F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664B1-5A0E-066A-D3A3-6F5438945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6B3FD-C538-4A9E-BEC7-0F92F02EFBEE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D8E04-6FFE-B008-3F6C-0F793949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FB5DCF-AA88-1175-1110-104E6763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820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2C031-4B85-322E-BE58-2471E8F09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E737F-DBBB-408D-B9E1-B126FCEB0688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EC322-81CC-29FE-D405-252B8C2D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C2DEA-A28D-0862-873E-8E12E26F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38420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A50C-21EF-8E9A-5C0D-ECA3439ED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8893-EA77-55AC-0637-0851C9503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7E56FC-76FB-8139-CDE3-05DC24CD9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56FF8-072F-F39B-EDFA-9D03F1C5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EAB3-DDBD-4FCE-9A0F-008B01D43468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2AD08-6366-FBE9-8D95-D7F4ED70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F79AE-8C70-722A-09F1-343A165A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29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971A9-DB0C-CBE6-8BE3-A903EDB92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5B2149-6CD6-9213-81A1-A392B068D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59B25-D95F-FB73-D150-2117E1CFA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94434-47AE-3A4D-C371-D3046A23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002D5-C41C-4F60-A74B-017EAA74AB3C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D8145-7EA8-58CB-B2B4-DAAD19025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4535DE-858C-DEC0-C946-F441B4FB6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53560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84888-AE22-7EFC-A60D-20CD410BA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5B3ED-9295-2F4C-3FF7-CE1067EFF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59D22-BC29-5D43-A169-74DF43F07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8BFC9-50BB-4D3D-8505-05418914B012}" type="datetime8">
              <a:rPr lang="en-IL" smtClean="0"/>
              <a:t>10/31/2025 18:44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6830B-A33E-2DD9-443B-ADEE057AF0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6D4-9FD5-B5BC-50ED-806B335B7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53461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genislav@post.bgu.ac.il" TargetMode="External"/><Relationship Id="rId2" Type="http://schemas.openxmlformats.org/officeDocument/2006/relationships/hyperlink" Target="mailto:oriadik@post.bgu.ac.i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Gilede@post.bgu.ac.il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783A6-5065-CCEE-5071-BD867F39D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en-US" sz="5100" dirty="0" err="1"/>
              <a:t>DogMate</a:t>
            </a:r>
            <a:br>
              <a:rPr lang="en-US" sz="5100" dirty="0"/>
            </a:br>
            <a:br>
              <a:rPr lang="en-IL" sz="5100" dirty="0"/>
            </a:br>
            <a:r>
              <a:rPr lang="en-US" sz="5100" dirty="0"/>
              <a:t>Ori Adika, Omri Muadi, Gil Eden, Yuval </a:t>
            </a:r>
            <a:r>
              <a:rPr lang="en-US" sz="5100" dirty="0" err="1"/>
              <a:t>Genislav</a:t>
            </a:r>
            <a:endParaRPr lang="en-IL" sz="5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C5FA62-C095-E0FA-B574-15C0BAAE7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endParaRPr lang="en-IL" sz="1900"/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Software Engineering</a:t>
            </a:r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Faculty of E</a:t>
            </a:r>
            <a:r>
              <a:rPr lang="en-US" sz="1900">
                <a:latin typeface="+mj-lt"/>
                <a:ea typeface="+mj-ea"/>
                <a:cs typeface="+mj-cs"/>
              </a:rPr>
              <a:t>n</a:t>
            </a:r>
            <a:r>
              <a:rPr lang="en-IL" sz="1900">
                <a:latin typeface="+mj-lt"/>
                <a:ea typeface="+mj-ea"/>
                <a:cs typeface="+mj-cs"/>
              </a:rPr>
              <a:t>gineering</a:t>
            </a:r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Ben G</a:t>
            </a:r>
            <a:r>
              <a:rPr lang="en-US" sz="1900">
                <a:latin typeface="+mj-lt"/>
                <a:ea typeface="+mj-ea"/>
                <a:cs typeface="+mj-cs"/>
              </a:rPr>
              <a:t>u</a:t>
            </a:r>
            <a:r>
              <a:rPr lang="en-IL" sz="1900">
                <a:latin typeface="+mj-lt"/>
                <a:ea typeface="+mj-ea"/>
                <a:cs typeface="+mj-cs"/>
              </a:rPr>
              <a:t>rion University of the Negev</a:t>
            </a:r>
          </a:p>
        </p:txBody>
      </p:sp>
      <p:sp>
        <p:nvSpPr>
          <p:cNvPr id="106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בית הספר לחינוך, אוניברסיטת בן גוריון בנגב">
            <a:extLst>
              <a:ext uri="{FF2B5EF4-FFF2-40B4-BE49-F238E27FC236}">
                <a16:creationId xmlns:a16="http://schemas.microsoft.com/office/drawing/2014/main" id="{BBB3D732-7240-5745-DD97-11BAEDBF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81544" y="1267079"/>
            <a:ext cx="4087368" cy="408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14625AB-7BB9-EEBE-8D5F-13AB9D5B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083443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3A77ED-39C5-E32D-B6BC-361CDBF15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2C964-A3D1-104A-E2CE-C6712BF8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5FC5-B558-3053-4FBA-764DC2E5D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5298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Reminders </a:t>
            </a:r>
          </a:p>
          <a:p>
            <a:pPr lvl="1"/>
            <a:r>
              <a:rPr lang="en-US" sz="1900" dirty="0"/>
              <a:t>This feature helps dog owners stay organized and never miss an important activity in their dog’s routine.</a:t>
            </a:r>
          </a:p>
          <a:p>
            <a:pPr lvl="1"/>
            <a:r>
              <a:rPr lang="en-US" sz="1900" dirty="0"/>
              <a:t>Users can easily set </a:t>
            </a:r>
            <a:r>
              <a:rPr lang="en-US" sz="1900" b="1" dirty="0"/>
              <a:t>custom reminders</a:t>
            </a:r>
            <a:r>
              <a:rPr lang="en-US" sz="1900" dirty="0"/>
              <a:t> for daily or recurring tasks such as feeding, medication times, vet appointments, grooming sessions, and walks.</a:t>
            </a:r>
            <a:br>
              <a:rPr lang="en-US" sz="1900" dirty="0"/>
            </a:br>
            <a:r>
              <a:rPr lang="en-US" sz="1900" dirty="0"/>
              <a:t>Each reminder can be </a:t>
            </a:r>
            <a:r>
              <a:rPr lang="en-US" sz="1900" b="1" dirty="0"/>
              <a:t>linked to a specific dog</a:t>
            </a:r>
            <a:r>
              <a:rPr lang="en-US" sz="1900" dirty="0"/>
              <a:t> in the app, ensuring personalized schedules for multi-dog owners.</a:t>
            </a:r>
          </a:p>
          <a:p>
            <a:pPr lvl="1"/>
            <a:r>
              <a:rPr lang="en-US" sz="1900" dirty="0"/>
              <a:t>The app sends </a:t>
            </a:r>
            <a:r>
              <a:rPr lang="en-US" sz="1900" b="1" dirty="0"/>
              <a:t>smart notifications</a:t>
            </a:r>
            <a:r>
              <a:rPr lang="en-US" sz="1900" dirty="0"/>
              <a:t> — including alerts 15 minutes before an event and at the scheduled time — to help owners prepare in advance.</a:t>
            </a:r>
          </a:p>
          <a:p>
            <a:pPr lvl="1"/>
            <a:r>
              <a:rPr lang="en-US" sz="1900" dirty="0"/>
              <a:t>Additionally, users can create </a:t>
            </a:r>
            <a:r>
              <a:rPr lang="en-US" sz="1900" b="1" dirty="0"/>
              <a:t>new reminder types</a:t>
            </a:r>
            <a:r>
              <a:rPr lang="en-US" sz="1900" dirty="0"/>
              <a:t> beyond the predefined options, giving them full flexibility to adapt the app to their dog’s unique needs.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E923AAB-A3C4-F956-6BB7-09934EA1BC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65" b="-3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3F79D97-AC67-6A58-7695-E8B28BAA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10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509295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D5430D-BEF0-D150-EA05-B861F9023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13F5D-9E51-58D6-43AC-22118A38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5DD39-9FD0-2FDB-F8CD-590109B67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Walker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This feature displays the </a:t>
            </a:r>
            <a:r>
              <a:rPr lang="en-US" sz="2200" b="1" dirty="0"/>
              <a:t>number of available dog walkers</a:t>
            </a:r>
            <a:r>
              <a:rPr lang="en-US" sz="2200" dirty="0"/>
              <a:t> in each city.</a:t>
            </a:r>
          </a:p>
          <a:p>
            <a:pPr lvl="1"/>
            <a:r>
              <a:rPr lang="en-US" sz="2200" dirty="0"/>
              <a:t>It allows users to </a:t>
            </a:r>
            <a:r>
              <a:rPr lang="en-US" sz="2200" b="1" dirty="0"/>
              <a:t>quickly view phone number of available dog walkers and their availability hours</a:t>
            </a:r>
            <a:r>
              <a:rPr lang="en-US" sz="2200" dirty="0"/>
              <a:t>, (dog walkers have option to activate/deactivate their activity) </a:t>
            </a:r>
            <a:br>
              <a:rPr lang="en-US" sz="2200" dirty="0"/>
            </a:b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7" name="Picture 6" descr="A person walking dogs on a path&#10;&#10;AI-generated content may be incorrect.">
            <a:extLst>
              <a:ext uri="{FF2B5EF4-FFF2-40B4-BE49-F238E27FC236}">
                <a16:creationId xmlns:a16="http://schemas.microsoft.com/office/drawing/2014/main" id="{0928F6F0-D172-50D5-14FC-22EC8C8A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41" r="31050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5AEC5E4-DF32-642A-DB90-0A9156AA1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329909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C398D0-4499-E4EE-F781-58B78F301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0C831C5-7643-D200-5745-0B0E1F134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14E65-D168-0983-673E-C7DC1B764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B35CD9F1-6F49-BA47-0101-F66EA21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BDBE1-87B7-02DD-F7C1-FD743763C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SOS &amp; Utility Module </a:t>
            </a:r>
          </a:p>
          <a:p>
            <a:pPr lvl="1"/>
            <a:r>
              <a:rPr lang="en-US" sz="2000" dirty="0"/>
              <a:t>This feature provides a </a:t>
            </a:r>
            <a:r>
              <a:rPr lang="en-US" sz="2000" b="1" dirty="0"/>
              <a:t>dedicated emergency hub</a:t>
            </a:r>
            <a:r>
              <a:rPr lang="en-US" sz="2000" dirty="0"/>
              <a:t> for dog owners to act quickly when urgent situations occur.</a:t>
            </a:r>
          </a:p>
          <a:p>
            <a:pPr lvl="1"/>
            <a:r>
              <a:rPr lang="en-US" sz="2000" dirty="0"/>
              <a:t>Users can </a:t>
            </a:r>
            <a:r>
              <a:rPr lang="en-US" sz="2000" b="1" dirty="0"/>
              <a:t>store and access key contacts</a:t>
            </a:r>
            <a:r>
              <a:rPr lang="en-US" sz="2000" dirty="0"/>
              <a:t> — such as their primary vet, emergency clinics, and trusted caregivers — all in one place.</a:t>
            </a:r>
          </a:p>
          <a:p>
            <a:pPr lvl="1"/>
            <a:r>
              <a:rPr lang="en-US" sz="2000" dirty="0"/>
              <a:t>The module includes a </a:t>
            </a:r>
            <a:r>
              <a:rPr lang="en-US" sz="2000" b="1" dirty="0"/>
              <a:t>real-time map</a:t>
            </a:r>
            <a:r>
              <a:rPr lang="en-US" sz="2000" dirty="0"/>
              <a:t> that helps locate </a:t>
            </a:r>
            <a:r>
              <a:rPr lang="en-US" sz="2000" b="1" dirty="0"/>
              <a:t>nearby open veterinary clinics</a:t>
            </a:r>
            <a:r>
              <a:rPr lang="en-US" sz="2000" dirty="0"/>
              <a:t> instantly, ensuring fast response in critical moments.</a:t>
            </a:r>
          </a:p>
          <a:p>
            <a:pPr lvl="1"/>
            <a:r>
              <a:rPr lang="en-US" sz="2000" dirty="0"/>
              <a:t>With one tap, owners can </a:t>
            </a:r>
            <a:r>
              <a:rPr lang="en-US" sz="2000" b="1" dirty="0"/>
              <a:t>call for help or navigate to the nearest clinic</a:t>
            </a:r>
            <a:r>
              <a:rPr lang="en-US" sz="2000" dirty="0"/>
              <a:t>, making this feature an essential safety tool for every dog owner.</a:t>
            </a: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7" name="Picture 6" descr="Vet wearing white coat with stethoscope in ears, holding stethoscope to dog’s chest">
            <a:extLst>
              <a:ext uri="{FF2B5EF4-FFF2-40B4-BE49-F238E27FC236}">
                <a16:creationId xmlns:a16="http://schemas.microsoft.com/office/drawing/2014/main" id="{9F0079C9-944D-6B92-1691-831D488B3C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864" r="21864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A2D3D12-D3CD-923E-BC39-78F26BACA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12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409783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29D2AA-0A86-DA29-3FB7-E279A9427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4CA7E-247C-9430-A5D2-04C3794F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F3144-B3FF-961C-6EF0-916F0FD69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Documents</a:t>
            </a:r>
          </a:p>
          <a:p>
            <a:pPr lvl="1"/>
            <a:r>
              <a:rPr lang="en-US" sz="2200" dirty="0"/>
              <a:t>This feature lets owners store and manage all their dog’s important files in one place — such as </a:t>
            </a:r>
            <a:r>
              <a:rPr lang="en-US" sz="2200" b="1" dirty="0"/>
              <a:t>vaccination records, vet visit summaries, insurance papers, and travel documents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Each file can be </a:t>
            </a:r>
            <a:r>
              <a:rPr lang="en-US" sz="2200" b="1" dirty="0"/>
              <a:t>linked to a specific dog</a:t>
            </a:r>
            <a:r>
              <a:rPr lang="en-US" sz="2200" dirty="0"/>
              <a:t>, making it easy to stay organized with multiple pets.</a:t>
            </a:r>
          </a:p>
          <a:p>
            <a:pPr lvl="1"/>
            <a:r>
              <a:rPr lang="en-US" sz="2200" dirty="0"/>
              <a:t>Everything is securely saved and </a:t>
            </a:r>
            <a:r>
              <a:rPr lang="en-US" sz="2200" b="1" dirty="0"/>
              <a:t>accessible anytime</a:t>
            </a:r>
            <a:r>
              <a:rPr lang="en-US" sz="2200" dirty="0"/>
              <a:t>, so owners can quickly find and share documents when needed.</a:t>
            </a:r>
            <a:br>
              <a:rPr lang="en-US" sz="1700" dirty="0"/>
            </a:br>
            <a:br>
              <a:rPr lang="en-US" sz="1700" dirty="0"/>
            </a:br>
            <a:br>
              <a:rPr lang="en-US" sz="1700" dirty="0"/>
            </a:br>
            <a:endParaRPr lang="en-US" sz="1700" dirty="0">
              <a:ea typeface="Calibri"/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AFFE58-D0B0-33DB-1395-FE299C3A7F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51" r="32435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32B8883-E313-F0B5-0EAA-DD0CDAE89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13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296310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79D13F-ED53-1D30-BAF4-1FCE588DB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30B91-E8D9-62DF-4CD6-E65050F9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4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06F80-5E81-8848-5F9B-846D84C72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Food Intake </a:t>
            </a:r>
            <a:endParaRPr lang="en-US" sz="2200" dirty="0"/>
          </a:p>
          <a:p>
            <a:pPr lvl="1"/>
            <a:r>
              <a:rPr lang="en-US" sz="2200" dirty="0">
                <a:ea typeface="+mn-lt"/>
                <a:cs typeface="+mn-lt"/>
              </a:rPr>
              <a:t>This Feature help dog owners manage their dog’s food supply and make sure their dog </a:t>
            </a:r>
            <a:r>
              <a:rPr lang="en-US" sz="2200" b="1" dirty="0">
                <a:ea typeface="+mn-lt"/>
                <a:cs typeface="+mn-lt"/>
              </a:rPr>
              <a:t>never runs out of food unexpectedly and will send him notifications in advance</a:t>
            </a:r>
            <a:r>
              <a:rPr lang="en-US" sz="2200" dirty="0">
                <a:ea typeface="+mn-lt"/>
                <a:cs typeface="+mn-lt"/>
              </a:rPr>
              <a:t>.</a:t>
            </a:r>
            <a:br>
              <a:rPr lang="en-US" sz="2200" dirty="0"/>
            </a:b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5" name="גרפיקה 4" descr="Pile of bone-shaped pet treats">
            <a:extLst>
              <a:ext uri="{FF2B5EF4-FFF2-40B4-BE49-F238E27FC236}">
                <a16:creationId xmlns:a16="http://schemas.microsoft.com/office/drawing/2014/main" id="{277D0C95-3317-1420-61D7-27152945E8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82" r="26703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91E92D3-6751-6AD8-E3B6-B28191EB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14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68560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788296-5DFC-8447-89DD-0EC9EE8D5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1C213-F438-8960-83F9-6A7CA765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 dirty="0"/>
              <a:t>Project </a:t>
            </a:r>
            <a:r>
              <a:rPr lang="en-US" sz="5400" dirty="0"/>
              <a:t>Features</a:t>
            </a:r>
            <a:endParaRPr lang="en-IL" sz="5400" dirty="0"/>
          </a:p>
        </p:txBody>
      </p:sp>
      <p:sp>
        <p:nvSpPr>
          <p:cNvPr id="4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DEC4E-73EB-DCBD-F14E-29416D4EE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/>
              <a:t>Mood Characteristics of the Dog </a:t>
            </a:r>
            <a:endParaRPr lang="en-US" sz="2200" b="1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2200"/>
              <a:t>This feature allows continuous </a:t>
            </a:r>
            <a:r>
              <a:rPr lang="en-US" sz="2200" b="1"/>
              <a:t>monitoring and analysis of a dog’s mood</a:t>
            </a:r>
            <a:r>
              <a:rPr lang="en-US" sz="2200"/>
              <a:t> based on behavioral patterns, activity levels, and daily routines.</a:t>
            </a:r>
          </a:p>
          <a:p>
            <a:pPr lvl="1"/>
            <a:r>
              <a:rPr lang="en-US" sz="2200"/>
              <a:t>enables </a:t>
            </a:r>
            <a:r>
              <a:rPr lang="en-US" sz="2200" b="1"/>
              <a:t>mood tracking and visualization</a:t>
            </a:r>
            <a:r>
              <a:rPr lang="en-US" sz="2200"/>
              <a:t>, helping owners better understand their dog’s well-being and detect early signs of discomfort or behavioral changes.</a:t>
            </a:r>
            <a:endParaRPr lang="en-IL" sz="220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8" name="גרפיקה 7" descr="Happy dog running through field">
            <a:extLst>
              <a:ext uri="{FF2B5EF4-FFF2-40B4-BE49-F238E27FC236}">
                <a16:creationId xmlns:a16="http://schemas.microsoft.com/office/drawing/2014/main" id="{2397E5CF-2CDF-EBC3-DB2B-87617BFAC6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80" r="28718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164059B-CACA-538B-8A6A-95BC36134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15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466625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D6E82-7957-9142-A0D9-A39C108B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521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2466B-AB51-5FE6-B845-5BFFF2C70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53" y="980515"/>
            <a:ext cx="11207041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IL" sz="2400" b="1" u="sng" dirty="0"/>
              <a:t>High-Level Requirements</a:t>
            </a:r>
            <a:endParaRPr lang="en-IL" sz="2400" b="1" u="sng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1. Social &amp; Geolocation Module</a:t>
            </a:r>
            <a:endParaRPr lang="en-IL" sz="20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Live Map:</a:t>
            </a:r>
            <a:r>
              <a:rPr lang="en-US" sz="1800" dirty="0">
                <a:ea typeface="+mn-lt"/>
                <a:cs typeface="+mn-lt"/>
              </a:rPr>
              <a:t> A central map displaying two types of entities: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dirty="0">
                <a:ea typeface="+mn-lt"/>
                <a:cs typeface="+mn-lt"/>
              </a:rPr>
              <a:t>Other users who are currently in "walk mode."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dirty="0">
                <a:ea typeface="+mn-lt"/>
                <a:cs typeface="+mn-lt"/>
              </a:rPr>
              <a:t>Static Points of Interest (POIs), specifically "dog parks."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"Go for a Walk" Mode:</a:t>
            </a:r>
            <a:r>
              <a:rPr lang="en-US" sz="1800" dirty="0">
                <a:ea typeface="+mn-lt"/>
                <a:cs typeface="+mn-lt"/>
              </a:rPr>
              <a:t> A toggle for users to broadcast their location and availability for a social walk.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Social Interaction Flow: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"SNIFF" (Request):</a:t>
            </a:r>
            <a:r>
              <a:rPr lang="en-US" sz="1800" dirty="0">
                <a:ea typeface="+mn-lt"/>
                <a:cs typeface="+mn-lt"/>
              </a:rPr>
              <a:t> A user can tap on another user on the map to request to join their walk.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"TAIL WAVING" (Accept):</a:t>
            </a:r>
            <a:r>
              <a:rPr lang="en-US" sz="1800" dirty="0">
                <a:ea typeface="+mn-lt"/>
                <a:cs typeface="+mn-lt"/>
              </a:rPr>
              <a:t> The receiving user can accept the request, allowing them to meet.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"Not This Time" (Decline):</a:t>
            </a:r>
            <a:r>
              <a:rPr lang="en-US" sz="1800" dirty="0">
                <a:ea typeface="+mn-lt"/>
                <a:cs typeface="+mn-lt"/>
              </a:rPr>
              <a:t> The receiving user can decline the request.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Profile Preview:</a:t>
            </a:r>
            <a:r>
              <a:rPr lang="en-US" sz="1800" dirty="0">
                <a:ea typeface="+mn-lt"/>
                <a:cs typeface="+mn-lt"/>
              </a:rPr>
              <a:t> Tapping a user on the map must show essential dog details (type, age, breed, gender) to help owners make informed social decisions.</a:t>
            </a:r>
            <a:endParaRPr lang="en-IL" sz="1800" dirty="0">
              <a:ea typeface="Calibri"/>
              <a:cs typeface="Calibri"/>
            </a:endParaRPr>
          </a:p>
          <a:p>
            <a:pPr lvl="1"/>
            <a:endParaRPr lang="en-IL" sz="1800" dirty="0">
              <a:ea typeface="Calibri"/>
              <a:cs typeface="Calibri"/>
            </a:endParaRPr>
          </a:p>
          <a:p>
            <a:pPr lvl="1"/>
            <a:endParaRPr lang="en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2E84A07-771E-48DC-9E89-1478CE8C1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16</a:t>
            </a:fld>
            <a:endParaRPr lang="en-IL" sz="20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909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6C87003-C20E-219B-D15C-5CB014CAA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6793-5D20-CF1B-CCCD-29DB98E3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E5C42-19A3-82D6-5BD6-51B4AFA54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74460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2. Digital Dog Profile Module</a:t>
            </a:r>
            <a:endParaRPr lang="en-US" sz="20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Core Details:</a:t>
            </a:r>
            <a:r>
              <a:rPr lang="en-US" sz="1800">
                <a:ea typeface="+mn-lt"/>
                <a:cs typeface="+mn-lt"/>
              </a:rPr>
              <a:t> A "digital ID" for the dog, including identifying information (breed, age, gender, name, etc.).</a:t>
            </a:r>
            <a:endParaRPr lang="en-IL" sz="18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Document Management:</a:t>
            </a:r>
            <a:r>
              <a:rPr lang="en-US" sz="1800">
                <a:ea typeface="+mn-lt"/>
                <a:cs typeface="+mn-lt"/>
              </a:rPr>
              <a:t> A secure "digital binder" for users to upload and store important documents: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Vaccination records.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Pet insurance policies.</a:t>
            </a:r>
            <a:endParaRPr lang="en-IL" sz="18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Event Scheduling:</a:t>
            </a:r>
            <a:r>
              <a:rPr lang="en-US" sz="1800">
                <a:ea typeface="+mn-lt"/>
                <a:cs typeface="+mn-lt"/>
              </a:rPr>
              <a:t> An in-app calendar to manage the dog's schedule.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Must support one-time events (e.g., "Next Vet Appointment").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Must support recurring events (e.g., "Daily Feeding Times," "Daily Walk Times").</a:t>
            </a:r>
            <a:endParaRPr lang="en-IL" sz="180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1800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3. Notification &amp; Reminder System</a:t>
            </a:r>
            <a:endParaRPr lang="en-IL" sz="20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Dual-Alert Logic:</a:t>
            </a:r>
            <a:r>
              <a:rPr lang="en-US" sz="1800">
                <a:ea typeface="+mn-lt"/>
                <a:cs typeface="+mn-lt"/>
              </a:rPr>
              <a:t> The system must be capable of sending two distinct push notifications for any scheduled event: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>
                <a:ea typeface="+mn-lt"/>
                <a:cs typeface="+mn-lt"/>
              </a:rPr>
              <a:t>Pre-Event Alert:</a:t>
            </a:r>
            <a:r>
              <a:rPr lang="en-US" sz="1800">
                <a:ea typeface="+mn-lt"/>
                <a:cs typeface="+mn-lt"/>
              </a:rPr>
              <a:t> A notification sent 15 minutes </a:t>
            </a:r>
            <a:r>
              <a:rPr lang="en-US" sz="1800" i="1">
                <a:ea typeface="+mn-lt"/>
                <a:cs typeface="+mn-lt"/>
              </a:rPr>
              <a:t>before</a:t>
            </a:r>
            <a:r>
              <a:rPr lang="en-US" sz="1800">
                <a:ea typeface="+mn-lt"/>
                <a:cs typeface="+mn-lt"/>
              </a:rPr>
              <a:t> the scheduled event.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>
                <a:ea typeface="+mn-lt"/>
                <a:cs typeface="+mn-lt"/>
              </a:rPr>
              <a:t>Event-Time Alert:</a:t>
            </a:r>
            <a:r>
              <a:rPr lang="en-US" sz="1800">
                <a:ea typeface="+mn-lt"/>
                <a:cs typeface="+mn-lt"/>
              </a:rPr>
              <a:t> A notification sent at the </a:t>
            </a:r>
            <a:r>
              <a:rPr lang="en-US" sz="1800" i="1">
                <a:ea typeface="+mn-lt"/>
                <a:cs typeface="+mn-lt"/>
              </a:rPr>
              <a:t>exact time</a:t>
            </a:r>
            <a:r>
              <a:rPr lang="en-US" sz="1800">
                <a:ea typeface="+mn-lt"/>
                <a:cs typeface="+mn-lt"/>
              </a:rPr>
              <a:t> of the scheduled event.</a:t>
            </a:r>
            <a:endParaRPr lang="en-IL" sz="1800">
              <a:ea typeface="Calibri"/>
              <a:cs typeface="Calibri"/>
            </a:endParaRPr>
          </a:p>
          <a:p>
            <a:endParaRPr lang="en-IL" sz="9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63A6591-8ADA-5276-A387-80A09842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17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38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EC86BCF-92FE-3573-9C15-A481FCABB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6AF30-1FE2-E805-4DBB-93A87D99A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629ED-1594-FD4F-B1EC-089B87BC7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74460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4. SOS &amp; Utility Module</a:t>
            </a:r>
            <a:endParaRPr lang="en-US" dirty="0">
              <a:ea typeface="+mn-lt"/>
              <a:cs typeface="+mn-lt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A dedicated "Emergency" section in the app.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Storage for key contacts (Primary Vet, Emergency Vet).</a:t>
            </a:r>
            <a:endParaRPr lang="en-IL" sz="1800" dirty="0">
              <a:ea typeface="Calibri"/>
              <a:cs typeface="Calibri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A map function to "Find Nearby Open Clinics."</a:t>
            </a:r>
            <a:endParaRPr lang="en-IL" sz="18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dirty="0">
              <a:ea typeface="Calibri"/>
              <a:cs typeface="Calibri"/>
            </a:endParaRPr>
          </a:p>
          <a:p>
            <a:endParaRPr lang="en-IL" sz="9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6DAFA4E-B5BF-012F-8099-D53D7CDF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18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199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0C25A-4BFC-0C96-4EC0-B72B20B5F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37A5D-2B32-2FAE-60B1-AB9140B2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 dirty="0">
                <a:solidFill>
                  <a:schemeClr val="accent4"/>
                </a:solidFill>
              </a:rPr>
              <a:t>Customer – what exists? </a:t>
            </a:r>
            <a:r>
              <a:rPr lang="en-US" dirty="0">
                <a:solidFill>
                  <a:schemeClr val="accent4"/>
                </a:solidFill>
              </a:rPr>
              <a:t>W</a:t>
            </a:r>
            <a:r>
              <a:rPr lang="en-IL" dirty="0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E904D-3823-8DE1-E48B-9B91C6EDC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01391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400" dirty="0"/>
              <a:t>Competitor Gap Analysis (DOGMATE vs. "</a:t>
            </a:r>
            <a:r>
              <a:rPr lang="en-US" sz="2400" dirty="0" err="1"/>
              <a:t>PawMates</a:t>
            </a:r>
            <a:r>
              <a:rPr lang="en-US" sz="2400" dirty="0"/>
              <a:t>")</a:t>
            </a:r>
            <a:endParaRPr lang="en-US" sz="2400" dirty="0">
              <a:ea typeface="Calibri"/>
              <a:cs typeface="Calibri"/>
            </a:endParaRPr>
          </a:p>
          <a:p>
            <a:pPr>
              <a:buNone/>
            </a:pPr>
            <a:r>
              <a:rPr lang="en-US" sz="1800" dirty="0">
                <a:ea typeface="+mn-lt"/>
                <a:cs typeface="+mn-lt"/>
              </a:rPr>
              <a:t>What the competitor ("</a:t>
            </a:r>
            <a:r>
              <a:rPr lang="en-US" sz="1800" dirty="0" err="1">
                <a:ea typeface="+mn-lt"/>
                <a:cs typeface="+mn-lt"/>
              </a:rPr>
              <a:t>PawMates</a:t>
            </a:r>
            <a:r>
              <a:rPr lang="en-US" sz="1800" dirty="0">
                <a:ea typeface="+mn-lt"/>
                <a:cs typeface="+mn-lt"/>
              </a:rPr>
              <a:t>") has:</a:t>
            </a:r>
            <a:endParaRPr lang="en-US" sz="1800" dirty="0">
              <a:ea typeface="Calibri"/>
              <a:cs typeface="Calibri"/>
            </a:endParaRPr>
          </a:p>
          <a:p>
            <a:pPr>
              <a:buFont typeface="Arial"/>
            </a:pPr>
            <a:r>
              <a:rPr lang="en-US" sz="1800" b="1" dirty="0">
                <a:ea typeface="+mn-lt"/>
                <a:cs typeface="+mn-lt"/>
              </a:rPr>
              <a:t>Basic Social Network:</a:t>
            </a:r>
            <a:r>
              <a:rPr lang="en-US" sz="1800" dirty="0">
                <a:ea typeface="+mn-lt"/>
                <a:cs typeface="+mn-lt"/>
              </a:rPr>
              <a:t> User profiles (noted as "unsecured" and allowing "incorrect details") and a user-to-user chat function.</a:t>
            </a:r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What the competitor is </a:t>
            </a:r>
            <a:r>
              <a:rPr lang="en-US" sz="1800" b="1" dirty="0">
                <a:ea typeface="+mn-lt"/>
                <a:cs typeface="+mn-lt"/>
              </a:rPr>
              <a:t>missing</a:t>
            </a:r>
            <a:r>
              <a:rPr lang="en-US" sz="1800" dirty="0">
                <a:ea typeface="+mn-lt"/>
                <a:cs typeface="+mn-lt"/>
              </a:rPr>
              <a:t> (and what DOGMATE will provide):</a:t>
            </a:r>
            <a:endParaRPr lang="en-US" sz="1800" dirty="0">
              <a:ea typeface="Calibri"/>
              <a:cs typeface="Calibri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1. Health &amp; Admin Module ("Digital Dog Binder")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Document Storage:</a:t>
            </a:r>
            <a:r>
              <a:rPr lang="en-US" sz="1800" dirty="0">
                <a:ea typeface="+mn-lt"/>
                <a:cs typeface="+mn-lt"/>
              </a:rPr>
              <a:t> It lacks a feature to upload or store critical documents (e.g., vaccination records, insurance policies).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Schedule Management:</a:t>
            </a:r>
            <a:r>
              <a:rPr lang="en-US" sz="1800" dirty="0">
                <a:ea typeface="+mn-lt"/>
                <a:cs typeface="+mn-lt"/>
              </a:rPr>
              <a:t> It does not have a calendar for future appointments (e.g., vet visits) or recurring events (e.g., feeding times).</a:t>
            </a:r>
            <a:endParaRPr lang="en-US" sz="1800" dirty="0">
              <a:ea typeface="Calibri"/>
              <a:cs typeface="Calibri"/>
            </a:endParaRPr>
          </a:p>
          <a:p>
            <a:pPr indent="0">
              <a:buNone/>
            </a:pPr>
            <a:r>
              <a:rPr lang="en-US" sz="1800" b="1" dirty="0">
                <a:ea typeface="+mn-lt"/>
                <a:cs typeface="+mn-lt"/>
              </a:rPr>
              <a:t>2. Emergency &amp; Geolocation Module (SOS &amp; POI)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Live Clinic Finder:</a:t>
            </a:r>
            <a:r>
              <a:rPr lang="en-US" sz="1800" dirty="0">
                <a:ea typeface="+mn-lt"/>
                <a:cs typeface="+mn-lt"/>
              </a:rPr>
              <a:t> It cannot locate </a:t>
            </a:r>
            <a:r>
              <a:rPr lang="en-US" sz="1800" i="1" dirty="0">
                <a:ea typeface="+mn-lt"/>
                <a:cs typeface="+mn-lt"/>
              </a:rPr>
              <a:t>nearby, open</a:t>
            </a:r>
            <a:r>
              <a:rPr lang="en-US" sz="1800" dirty="0">
                <a:ea typeface="+mn-lt"/>
                <a:cs typeface="+mn-lt"/>
              </a:rPr>
              <a:t> clinics in real-time.</a:t>
            </a:r>
            <a:endParaRPr lang="en-IL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POI Map:</a:t>
            </a:r>
            <a:r>
              <a:rPr lang="en-US" sz="1800" dirty="0">
                <a:ea typeface="+mn-lt"/>
                <a:cs typeface="+mn-lt"/>
              </a:rPr>
              <a:t> It does not have a map layer showing points of interest like dog parks.</a:t>
            </a:r>
            <a:endParaRPr lang="en-US" sz="1800" dirty="0">
              <a:ea typeface="Calibri"/>
              <a:cs typeface="Calibri"/>
            </a:endParaRPr>
          </a:p>
          <a:p>
            <a:pPr indent="0">
              <a:buNone/>
            </a:pPr>
            <a:r>
              <a:rPr lang="en-US" sz="1800" b="1" dirty="0">
                <a:ea typeface="+mn-lt"/>
                <a:cs typeface="+mn-lt"/>
              </a:rPr>
              <a:t>3. Live Social Module ("Social Walk")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Real-Time Availability:</a:t>
            </a:r>
            <a:r>
              <a:rPr lang="en-US" sz="1800" dirty="0">
                <a:ea typeface="+mn-lt"/>
                <a:cs typeface="+mn-lt"/>
              </a:rPr>
              <a:t> It lacks the core DOGMATE feature of seeing who is </a:t>
            </a:r>
            <a:r>
              <a:rPr lang="en-US" sz="1800" i="1" dirty="0">
                <a:ea typeface="+mn-lt"/>
                <a:cs typeface="+mn-lt"/>
              </a:rPr>
              <a:t>currently</a:t>
            </a:r>
            <a:r>
              <a:rPr lang="en-US" sz="1800" dirty="0">
                <a:ea typeface="+mn-lt"/>
                <a:cs typeface="+mn-lt"/>
              </a:rPr>
              <a:t> walking nearby.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Meet-up Function:</a:t>
            </a:r>
            <a:r>
              <a:rPr lang="en-US" sz="1800" dirty="0">
                <a:ea typeface="+mn-lt"/>
                <a:cs typeface="+mn-lt"/>
              </a:rPr>
              <a:t> It does not have the "SNIFF" / "TAIL WAVING" functionality to request and accept real-time social walks.</a:t>
            </a:r>
            <a:endParaRPr lang="en-US" sz="1800" dirty="0">
              <a:ea typeface="Calibri"/>
              <a:cs typeface="Calibri"/>
            </a:endParaRPr>
          </a:p>
          <a:p>
            <a:pPr>
              <a:buNone/>
            </a:pPr>
            <a:endParaRPr lang="en-US" sz="1800" b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dirty="0">
              <a:ea typeface="Calibri"/>
              <a:cs typeface="Calibri"/>
            </a:endParaRPr>
          </a:p>
          <a:p>
            <a:endParaRPr lang="en-IL" sz="9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6349B5B-BC87-9B15-C677-1AE959712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19</a:t>
            </a:fld>
            <a:endParaRPr lang="en-IL" sz="20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64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B48667-1017-D186-3777-381108A27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DogMate</a:t>
            </a:r>
            <a:endParaRPr lang="en-IL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38901-CC71-1857-FA37-870A5FD9C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DogMate</a:t>
            </a:r>
            <a:endParaRPr lang="en-IL" sz="2200"/>
          </a:p>
          <a:p>
            <a:r>
              <a:rPr lang="he-IL" sz="2200"/>
              <a:t>חברי ה-כלב</a:t>
            </a:r>
            <a:endParaRPr lang="en-IL" sz="2200"/>
          </a:p>
          <a:p>
            <a:endParaRPr lang="en-IL" sz="2200"/>
          </a:p>
          <a:p>
            <a:endParaRPr lang="en-IL" sz="220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BF17F79-8E96-B747-1222-A80C5C81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/>
              <a:t>2</a:t>
            </a:r>
            <a:endParaRPr lang="en-IL" b="1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59FAC2-AB50-12CF-E9DE-0997F4396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795009"/>
              </p:ext>
            </p:extLst>
          </p:nvPr>
        </p:nvGraphicFramePr>
        <p:xfrm>
          <a:off x="4059936" y="1493779"/>
          <a:ext cx="7952392" cy="3870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180">
                  <a:extLst>
                    <a:ext uri="{9D8B030D-6E8A-4147-A177-3AD203B41FA5}">
                      <a16:colId xmlns:a16="http://schemas.microsoft.com/office/drawing/2014/main" val="1301077502"/>
                    </a:ext>
                  </a:extLst>
                </a:gridCol>
                <a:gridCol w="1372319">
                  <a:extLst>
                    <a:ext uri="{9D8B030D-6E8A-4147-A177-3AD203B41FA5}">
                      <a16:colId xmlns:a16="http://schemas.microsoft.com/office/drawing/2014/main" val="880678584"/>
                    </a:ext>
                  </a:extLst>
                </a:gridCol>
                <a:gridCol w="2101434">
                  <a:extLst>
                    <a:ext uri="{9D8B030D-6E8A-4147-A177-3AD203B41FA5}">
                      <a16:colId xmlns:a16="http://schemas.microsoft.com/office/drawing/2014/main" val="2389802636"/>
                    </a:ext>
                  </a:extLst>
                </a:gridCol>
                <a:gridCol w="1662279">
                  <a:extLst>
                    <a:ext uri="{9D8B030D-6E8A-4147-A177-3AD203B41FA5}">
                      <a16:colId xmlns:a16="http://schemas.microsoft.com/office/drawing/2014/main" val="4014467268"/>
                    </a:ext>
                  </a:extLst>
                </a:gridCol>
                <a:gridCol w="1408180">
                  <a:extLst>
                    <a:ext uri="{9D8B030D-6E8A-4147-A177-3AD203B41FA5}">
                      <a16:colId xmlns:a16="http://schemas.microsoft.com/office/drawing/2014/main" val="2208080845"/>
                    </a:ext>
                  </a:extLst>
                </a:gridCol>
              </a:tblGrid>
              <a:tr h="552921"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Student Name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ID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Email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 dirty="0">
                          <a:solidFill>
                            <a:schemeClr val="accent4"/>
                          </a:solidFill>
                        </a:rPr>
                        <a:t>Phone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Signature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813419"/>
                  </a:ext>
                </a:extLst>
              </a:tr>
              <a:tr h="257033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Ori Adika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Yuval Genislav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Gil Eden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Omri Muadi</a:t>
                      </a:r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209200559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313555187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207449745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214036865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  <a:hlinkClick r:id="rId2"/>
                        </a:rPr>
                        <a:t>oriadik@post.bgu.ac.il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  <a:hlinkClick r:id="rId3"/>
                        </a:rPr>
                        <a:t>genislav@post.bgu.ac.il</a:t>
                      </a:r>
                      <a:endParaRPr lang="he-IL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he-IL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  <a:hlinkClick r:id="rId4"/>
                        </a:rPr>
                        <a:t>Gilede@post.bgu.ac.il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muadiom@post.bgu.ac.il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054-811-2141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053-276-7779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050-985-5332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050-623-4046</a:t>
                      </a:r>
                      <a:endParaRPr lang="en-IL" sz="1500" dirty="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Ori Adika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Yuval Genislav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Gil Eden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Omri Muadi</a:t>
                      </a:r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746224"/>
                  </a:ext>
                </a:extLst>
              </a:tr>
              <a:tr h="373595"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001699"/>
                  </a:ext>
                </a:extLst>
              </a:tr>
              <a:tr h="373595"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L" sz="1500" dirty="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998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111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0BFF72-3710-615F-A3E4-2D4FE72B0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D0B2F-A252-348F-7FCC-61239F9B2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u="sng" dirty="0">
                <a:solidFill>
                  <a:srgbClr val="FFFFFF"/>
                </a:solidFill>
              </a:rPr>
              <a:t>C</a:t>
            </a:r>
            <a:r>
              <a:rPr lang="en-US" u="sng" dirty="0" err="1">
                <a:solidFill>
                  <a:srgbClr val="FFFFFF"/>
                </a:solidFill>
              </a:rPr>
              <a:t>ompetitor</a:t>
            </a:r>
            <a:r>
              <a:rPr lang="en-IL" u="sng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DogMate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vs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PawMates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5634A4-20DF-BEE2-8A76-FA824F99D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sz="1500" dirty="0"/>
              <a:t>Gap Analysis (</a:t>
            </a:r>
            <a:r>
              <a:rPr lang="en-US" sz="1500" b="1" dirty="0"/>
              <a:t>DOGMATE vs. "</a:t>
            </a:r>
            <a:r>
              <a:rPr lang="en-US" sz="1500" b="1" dirty="0" err="1"/>
              <a:t>PawMates</a:t>
            </a:r>
            <a:r>
              <a:rPr lang="en-US" sz="1500" b="1" dirty="0"/>
              <a:t>"</a:t>
            </a:r>
            <a:r>
              <a:rPr lang="en-US" sz="1500" dirty="0"/>
              <a:t>)</a:t>
            </a:r>
            <a:endParaRPr lang="en-US" sz="1500" dirty="0">
              <a:ea typeface="Calibri"/>
              <a:cs typeface="Calibri"/>
            </a:endParaRPr>
          </a:p>
          <a:p>
            <a:r>
              <a:rPr lang="en-US" sz="1500" b="1" dirty="0"/>
              <a:t>Basic Social Network:</a:t>
            </a:r>
            <a:br>
              <a:rPr lang="en-US" sz="1500" dirty="0">
                <a:ea typeface="+mn-lt"/>
                <a:cs typeface="+mn-lt"/>
              </a:rPr>
            </a:br>
            <a:r>
              <a:rPr lang="en-US" sz="1500" dirty="0" err="1"/>
              <a:t>PawMates</a:t>
            </a:r>
            <a:r>
              <a:rPr lang="en-US" sz="1500" dirty="0"/>
              <a:t> provides </a:t>
            </a:r>
            <a:r>
              <a:rPr lang="en-US" sz="1500" b="1" dirty="0"/>
              <a:t>user profiles</a:t>
            </a:r>
            <a:r>
              <a:rPr lang="en-US" sz="1500" dirty="0"/>
              <a:t> (noted as unsecured and allowing incorrect details) and a </a:t>
            </a:r>
            <a:r>
              <a:rPr lang="en-US" sz="1500" b="1" dirty="0"/>
              <a:t>user-to-user chat</a:t>
            </a:r>
            <a:r>
              <a:rPr lang="en-US" sz="1500" dirty="0"/>
              <a:t> function.</a:t>
            </a:r>
            <a:br>
              <a:rPr lang="en-US" sz="1500" dirty="0"/>
            </a:br>
            <a:r>
              <a:rPr lang="en-US" sz="1500" dirty="0"/>
              <a:t>DOGMATE goes beyond this with a </a:t>
            </a:r>
            <a:r>
              <a:rPr lang="en-US" sz="1500" b="1" dirty="0"/>
              <a:t>Live Social Module</a:t>
            </a:r>
            <a:r>
              <a:rPr lang="en-US" sz="1500" dirty="0"/>
              <a:t>, enabling owners to see </a:t>
            </a:r>
            <a:r>
              <a:rPr lang="en-US" sz="1500" b="1" dirty="0"/>
              <a:t>who is currently walking nearby</a:t>
            </a:r>
            <a:r>
              <a:rPr lang="en-US" sz="1500" dirty="0"/>
              <a:t> and use </a:t>
            </a:r>
            <a:r>
              <a:rPr lang="en-US" sz="1500" b="1" dirty="0"/>
              <a:t>“SNIFF” / “TAIL WAVING”</a:t>
            </a:r>
            <a:r>
              <a:rPr lang="en-US" sz="1500" dirty="0"/>
              <a:t> to request or accept real-time social walks, </a:t>
            </a:r>
            <a:r>
              <a:rPr lang="en-US" sz="1500" b="1" dirty="0"/>
              <a:t>without</a:t>
            </a:r>
            <a:r>
              <a:rPr lang="en-US" sz="1500" dirty="0"/>
              <a:t> user to user chat.</a:t>
            </a:r>
            <a:endParaRPr lang="en-US" sz="1500" b="1" dirty="0">
              <a:ea typeface="Calibri"/>
              <a:cs typeface="Calibri"/>
            </a:endParaRPr>
          </a:p>
          <a:p>
            <a:r>
              <a:rPr lang="en-US" sz="1500" b="1" dirty="0"/>
              <a:t>Health &amp; Admin Module (Digital Dog Binder):</a:t>
            </a:r>
            <a:br>
              <a:rPr lang="en-US" sz="1500" dirty="0"/>
            </a:br>
            <a:r>
              <a:rPr lang="en-US" sz="1500" dirty="0" err="1"/>
              <a:t>PawMates</a:t>
            </a:r>
            <a:r>
              <a:rPr lang="en-US" sz="1500" dirty="0"/>
              <a:t> lacks </a:t>
            </a:r>
            <a:r>
              <a:rPr lang="en-US" sz="1500" b="1" dirty="0"/>
              <a:t>document storage</a:t>
            </a:r>
            <a:r>
              <a:rPr lang="en-US" sz="1500" dirty="0"/>
              <a:t> and does not allow users to </a:t>
            </a:r>
            <a:r>
              <a:rPr lang="en-US" sz="1500" b="1" dirty="0"/>
              <a:t>upload or manage critical files</a:t>
            </a:r>
            <a:r>
              <a:rPr lang="en-US" sz="1500" dirty="0"/>
              <a:t> like vaccination records or insurance policies.</a:t>
            </a:r>
            <a:br>
              <a:rPr lang="en-US" sz="1500" dirty="0"/>
            </a:br>
            <a:r>
              <a:rPr lang="en-US" sz="1500" dirty="0"/>
              <a:t>It also has </a:t>
            </a:r>
            <a:r>
              <a:rPr lang="en-US" sz="1500" b="1" dirty="0"/>
              <a:t>no schedule management</a:t>
            </a:r>
            <a:r>
              <a:rPr lang="en-US" sz="1500" dirty="0"/>
              <a:t>, missing features like calendars for </a:t>
            </a:r>
            <a:r>
              <a:rPr lang="en-US" sz="1500" b="1" dirty="0"/>
              <a:t>vet visits, medication times, or recurring events</a:t>
            </a:r>
            <a:r>
              <a:rPr lang="en-US" sz="1500" dirty="0"/>
              <a:t>.</a:t>
            </a:r>
            <a:br>
              <a:rPr lang="en-US" sz="1500" dirty="0"/>
            </a:br>
            <a:r>
              <a:rPr lang="en-US" sz="1500" dirty="0"/>
              <a:t>DOGMATE provides full </a:t>
            </a:r>
            <a:r>
              <a:rPr lang="en-US" sz="1500" b="1" dirty="0"/>
              <a:t>document management</a:t>
            </a:r>
            <a:r>
              <a:rPr lang="en-US" sz="1500" dirty="0"/>
              <a:t> and </a:t>
            </a:r>
            <a:r>
              <a:rPr lang="en-US" sz="1500" b="1" dirty="0"/>
              <a:t>smart scheduling</a:t>
            </a:r>
            <a:r>
              <a:rPr lang="en-US" sz="1500" dirty="0"/>
              <a:t> for every dog.</a:t>
            </a:r>
          </a:p>
          <a:p>
            <a:r>
              <a:rPr lang="en-US" sz="1500" b="1" dirty="0"/>
              <a:t>Emergency &amp; Geolocation Module (SOS &amp; POI):</a:t>
            </a:r>
            <a:br>
              <a:rPr lang="en-US" sz="1500" dirty="0"/>
            </a:br>
            <a:r>
              <a:rPr lang="en-US" sz="1500" dirty="0" err="1"/>
              <a:t>PawMates</a:t>
            </a:r>
            <a:r>
              <a:rPr lang="en-US" sz="1500" dirty="0"/>
              <a:t> cannot locate </a:t>
            </a:r>
            <a:r>
              <a:rPr lang="en-US" sz="1500" b="1" dirty="0"/>
              <a:t>nearby, open clinics</a:t>
            </a:r>
            <a:r>
              <a:rPr lang="en-US" sz="1500" dirty="0"/>
              <a:t> and does not include a </a:t>
            </a:r>
            <a:r>
              <a:rPr lang="en-US" sz="1500" b="1" dirty="0"/>
              <a:t>map layer for dog parks or points of interest (POIs)</a:t>
            </a:r>
            <a:r>
              <a:rPr lang="en-US" sz="1500" dirty="0"/>
              <a:t>.</a:t>
            </a:r>
            <a:br>
              <a:rPr lang="en-US" sz="1500" dirty="0"/>
            </a:br>
            <a:r>
              <a:rPr lang="en-US" sz="1500" dirty="0"/>
              <a:t>DOGMATE includes a </a:t>
            </a:r>
            <a:r>
              <a:rPr lang="en-US" sz="1500" b="1" dirty="0"/>
              <a:t>dedicated SOS hub</a:t>
            </a:r>
            <a:r>
              <a:rPr lang="en-US" sz="1500" dirty="0"/>
              <a:t>, giving instant access to </a:t>
            </a:r>
            <a:r>
              <a:rPr lang="en-US" sz="1500" b="1" dirty="0"/>
              <a:t>primary vets, emergency clinics, and live clinic locations</a:t>
            </a:r>
            <a:r>
              <a:rPr lang="en-US" sz="1500" dirty="0"/>
              <a:t>, along with a </a:t>
            </a:r>
            <a:r>
              <a:rPr lang="en-US" sz="1500" b="1" dirty="0"/>
              <a:t>map to navigate</a:t>
            </a:r>
            <a:r>
              <a:rPr lang="en-US" sz="1500" dirty="0"/>
              <a:t> to the nearest open veterinary service.</a:t>
            </a:r>
            <a:endParaRPr lang="en-IL" sz="15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E2C44B8-7628-4CDE-127D-FF332D87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20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224077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26CD9F-7952-3740-179A-2C895DC8E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EC3F9F-74C0-770F-8F74-795115532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u="sng" dirty="0">
                <a:solidFill>
                  <a:srgbClr val="FFFFFF"/>
                </a:solidFill>
              </a:rPr>
              <a:t>C</a:t>
            </a:r>
            <a:r>
              <a:rPr lang="en-US" u="sng" dirty="0" err="1">
                <a:solidFill>
                  <a:srgbClr val="FFFFFF"/>
                </a:solidFill>
              </a:rPr>
              <a:t>ompetitor</a:t>
            </a:r>
            <a:r>
              <a:rPr lang="en-IL" u="sng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DogMate</a:t>
            </a:r>
            <a:r>
              <a:rPr lang="en-US" dirty="0">
                <a:solidFill>
                  <a:srgbClr val="FFFFFF"/>
                </a:solidFill>
              </a:rPr>
              <a:t>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vs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Doglog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94D8A-3EE8-2137-7784-71E03803A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0"/>
            <a:ext cx="6906491" cy="5585619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buNone/>
            </a:pPr>
            <a:r>
              <a:rPr lang="en-US" sz="1700" dirty="0"/>
              <a:t>Gap Analysis (</a:t>
            </a:r>
            <a:r>
              <a:rPr lang="en-US" sz="1700" b="1" dirty="0"/>
              <a:t>DOGMATE vs. </a:t>
            </a:r>
            <a:r>
              <a:rPr lang="en-US" sz="1700" b="1" dirty="0" err="1"/>
              <a:t>DogLog</a:t>
            </a:r>
            <a:r>
              <a:rPr lang="en-US" sz="1700" dirty="0"/>
              <a:t>)</a:t>
            </a:r>
            <a:endParaRPr lang="en-US" sz="1700" u="sng" dirty="0">
              <a:ea typeface="Calibri"/>
              <a:cs typeface="Calibri"/>
            </a:endParaRPr>
          </a:p>
          <a:p>
            <a:r>
              <a:rPr lang="en-US" sz="1700" b="1" dirty="0"/>
              <a:t>Social and Map Integration </a:t>
            </a:r>
            <a:r>
              <a:rPr lang="en-US" sz="1700" b="1" dirty="0">
                <a:ea typeface="+mn-lt"/>
                <a:cs typeface="+mn-lt"/>
              </a:rPr>
              <a:t>:</a:t>
            </a:r>
            <a:r>
              <a:rPr lang="en-US" sz="1700" dirty="0">
                <a:ea typeface="+mn-lt"/>
                <a:cs typeface="+mn-lt"/>
              </a:rPr>
              <a:t> </a:t>
            </a:r>
            <a:br>
              <a:rPr lang="en-US" sz="1700" dirty="0">
                <a:ea typeface="+mn-lt"/>
                <a:cs typeface="+mn-lt"/>
              </a:rPr>
            </a:br>
            <a:r>
              <a:rPr lang="en-US" sz="1700" dirty="0" err="1"/>
              <a:t>DogMate</a:t>
            </a:r>
            <a:r>
              <a:rPr lang="en-US" sz="1700" dirty="0"/>
              <a:t> integrates </a:t>
            </a:r>
            <a:r>
              <a:rPr lang="en-US" sz="1700" b="1" dirty="0"/>
              <a:t>Google Maps</a:t>
            </a:r>
            <a:r>
              <a:rPr lang="en-US" sz="1700" dirty="0"/>
              <a:t> to display nearby dog owners and enables </a:t>
            </a:r>
            <a:r>
              <a:rPr lang="en-US" sz="1700" b="1" dirty="0"/>
              <a:t>real-time social walks</a:t>
            </a:r>
            <a:r>
              <a:rPr lang="en-US" sz="1700" dirty="0"/>
              <a:t> features.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does not include social interaction or live map functionality.</a:t>
            </a:r>
          </a:p>
          <a:p>
            <a:r>
              <a:rPr lang="en-US" sz="1700" b="1" dirty="0"/>
              <a:t>Smart Automation and Notifications 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 err="1"/>
              <a:t>DogMate</a:t>
            </a:r>
            <a:r>
              <a:rPr lang="en-US" sz="1700" dirty="0"/>
              <a:t> provides </a:t>
            </a:r>
            <a:r>
              <a:rPr lang="en-US" sz="1700" b="1" dirty="0"/>
              <a:t>smart reminders</a:t>
            </a:r>
            <a:r>
              <a:rPr lang="en-US" sz="1700" dirty="0"/>
              <a:t>, including feeding alerts, mood tracking, and food restock notifications.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relies on manual event logging without automated predictions or reminders.</a:t>
            </a:r>
          </a:p>
          <a:p>
            <a:r>
              <a:rPr lang="en-US" sz="1700" b="1" dirty="0"/>
              <a:t>Health &amp; Admin Module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/>
              <a:t>DOGMATE allows </a:t>
            </a:r>
            <a:r>
              <a:rPr lang="en-US" sz="1700" b="1" dirty="0"/>
              <a:t>document storage</a:t>
            </a:r>
            <a:r>
              <a:rPr lang="en-US" sz="1700" dirty="0"/>
              <a:t> for vaccination records, insurance policies, and vet visit summaries, all linked to each dog profile.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does </a:t>
            </a:r>
            <a:r>
              <a:rPr lang="en-US" sz="1700" b="1" dirty="0"/>
              <a:t>not</a:t>
            </a:r>
            <a:r>
              <a:rPr lang="en-US" sz="1700" dirty="0"/>
              <a:t> offer document management or schedule tracking for recurring events.</a:t>
            </a:r>
          </a:p>
          <a:p>
            <a:r>
              <a:rPr lang="en-US" sz="1700" b="1" dirty="0"/>
              <a:t>Emergency Module (SOS):</a:t>
            </a:r>
            <a:br>
              <a:rPr lang="en-US" sz="1700" dirty="0"/>
            </a:br>
            <a:r>
              <a:rPr lang="en-US" sz="1700" dirty="0"/>
              <a:t>DOGMATE includes a dedicated </a:t>
            </a:r>
            <a:r>
              <a:rPr lang="en-US" sz="1700" b="1" dirty="0"/>
              <a:t>SOS hub</a:t>
            </a:r>
            <a:r>
              <a:rPr lang="en-US" sz="1700" dirty="0"/>
              <a:t> where owners can quickly access </a:t>
            </a:r>
            <a:r>
              <a:rPr lang="en-US" sz="1700" b="1" dirty="0"/>
              <a:t>key contacts</a:t>
            </a:r>
            <a:r>
              <a:rPr lang="en-US" sz="1700" dirty="0"/>
              <a:t> such as their </a:t>
            </a:r>
            <a:r>
              <a:rPr lang="en-US" sz="1700" b="1" dirty="0"/>
              <a:t>primary vet</a:t>
            </a:r>
            <a:r>
              <a:rPr lang="en-US" sz="1700" dirty="0"/>
              <a:t> and </a:t>
            </a:r>
            <a:r>
              <a:rPr lang="en-US" sz="1700" b="1" dirty="0"/>
              <a:t>emergency clinics</a:t>
            </a:r>
            <a:r>
              <a:rPr lang="en-US" sz="1700" dirty="0"/>
              <a:t>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lacks direct access to emergency contacts.</a:t>
            </a:r>
          </a:p>
          <a:p>
            <a:r>
              <a:rPr lang="en-US" sz="1700" b="1" dirty="0"/>
              <a:t>Advanced Features </a:t>
            </a:r>
            <a:r>
              <a:rPr lang="en-US" sz="1700" dirty="0"/>
              <a:t>: </a:t>
            </a:r>
          </a:p>
          <a:p>
            <a:pPr marL="0" indent="0">
              <a:buNone/>
            </a:pPr>
            <a:r>
              <a:rPr lang="en-US" sz="1700" dirty="0"/>
              <a:t>        </a:t>
            </a:r>
            <a:r>
              <a:rPr lang="en-US" sz="1700" dirty="0" err="1"/>
              <a:t>DogMate</a:t>
            </a:r>
            <a:r>
              <a:rPr lang="en-US" sz="1700" dirty="0"/>
              <a:t> includes several unique capabilities not found in </a:t>
            </a:r>
            <a:r>
              <a:rPr lang="en-US" sz="1700" dirty="0" err="1"/>
              <a:t>DogLog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/>
              <a:t>             1. </a:t>
            </a:r>
            <a:r>
              <a:rPr lang="en-US" sz="1700" b="1" dirty="0"/>
              <a:t>Dog Matching</a:t>
            </a:r>
            <a:r>
              <a:rPr lang="en-US" sz="1700" dirty="0"/>
              <a:t> (via </a:t>
            </a:r>
            <a:r>
              <a:rPr lang="en-US" sz="1700" i="1" dirty="0"/>
              <a:t>pawsavvytech.com</a:t>
            </a:r>
            <a:r>
              <a:rPr lang="en-US" sz="1700" dirty="0"/>
              <a:t>)</a:t>
            </a:r>
          </a:p>
          <a:p>
            <a:pPr marL="0" indent="0">
              <a:buNone/>
            </a:pPr>
            <a:r>
              <a:rPr lang="en-US" sz="1700" dirty="0"/>
              <a:t>             2. </a:t>
            </a:r>
            <a:r>
              <a:rPr lang="en-US" sz="1700" b="1" dirty="0"/>
              <a:t>Dog Walker Directory</a:t>
            </a:r>
            <a:r>
              <a:rPr lang="en-US" sz="1700" dirty="0"/>
              <a:t> (number of walkers by city)</a:t>
            </a:r>
          </a:p>
          <a:p>
            <a:pPr marL="0" indent="0">
              <a:buNone/>
            </a:pPr>
            <a:r>
              <a:rPr lang="en-US" sz="1700" dirty="0"/>
              <a:t>             3.</a:t>
            </a:r>
            <a:r>
              <a:rPr lang="en-US" sz="1700" b="1" dirty="0"/>
              <a:t> Smart Food Intake Tracking</a:t>
            </a:r>
            <a:r>
              <a:rPr lang="en-US" sz="1700" dirty="0"/>
              <a:t> with notifications and refill reminders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4206126-35CC-F325-9975-A6C42C1E1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707426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2BCB-FD45-75F5-3FD6-9E8B900AD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AD1B856-8CC0-F629-D5B7-1AD4A598A8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8445762"/>
              </p:ext>
            </p:extLst>
          </p:nvPr>
        </p:nvGraphicFramePr>
        <p:xfrm>
          <a:off x="733816" y="1038091"/>
          <a:ext cx="10515600" cy="3205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latin typeface="Calibri"/>
                        </a:rPr>
                        <a:t>User Safety &amp; Liability </a:t>
                      </a:r>
                      <a:endParaRPr lang="en-US" b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The app actively encourages in-person meetings between strangers and their dogs. This creates a risk of negative encounters, dog fights, or personal safety issues, which could lead to legal liability.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Implement Strong Safety &amp; Moderation Tools: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Report/Block System: A prominent and easy-to-use "Report User" and "Block User" function.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Safety Disclaimer (TOS): A clear Terms of Service (TOS) that users must accept, stating that DOGMATE is not responsible for real-world interactions.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3. Safety Onboarding: Show "Safe Meet-up Tips" to users before they use the "SNIFF" feature for the first time.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031082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66088D4E-405C-2004-3E8E-9FC38FF2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22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46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1C763-5E73-42B9-7141-55C558ECF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2889-BD95-200A-7D5A-F914725D2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4586271-BCA7-2731-C818-0F3C1A53BE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0828369"/>
              </p:ext>
            </p:extLst>
          </p:nvPr>
        </p:nvGraphicFramePr>
        <p:xfrm>
          <a:off x="733816" y="1006776"/>
          <a:ext cx="10515600" cy="3479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Feature Creep &amp; Over-Complexity 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The project combines many modules (Social, SOS, POI, Reminders). The risk is that the app becomes bloated, confusing for the user, and too complex to build, test, and maintain effectively.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Implement a Phased, MVP-First Approach: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Prioritize the Core Loop: Launch with a Minimum Viable Product (MVP) focused on only the core "Digital Dog Binder" (profiles, docs, reminders) and the "SOS/POI" (dog parks, clinics map). This provides immediate, standalone value.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Phase 2 Rollout: Introduce the "Live Social Walk" ("SNIFF") feature only after building a stable user base that is already engaged with the utility features. This separates technical and market risks.</a:t>
                      </a:r>
                      <a:endParaRPr lang="en-US"/>
                    </a:p>
                    <a:p>
                      <a:pPr lvl="0" algn="l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229961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0E17076B-E0CD-5D57-8CCA-043A92A42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23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166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5F1E8-045E-5612-0D33-6C13E33E5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99951-E9B7-238E-EAEB-7D38AD2C8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5011203-A6C1-DA84-F6FB-6D11D50CBB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793916"/>
              </p:ext>
            </p:extLst>
          </p:nvPr>
        </p:nvGraphicFramePr>
        <p:xfrm>
          <a:off x="733816" y="1006776"/>
          <a:ext cx="10515600" cy="3479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latin typeface="Calibri"/>
                        </a:rPr>
                        <a:t>Data Privacy &amp; Security Breach </a:t>
                      </a:r>
                      <a:endParaRPr lang="en-US" b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The app will store highly sensitive user data: personal documents (insurance, vet records) and live, real-time user location. A data breach would be catastrophic for user trust and brand reputation.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Adopt a "Security by Design" Policy: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End-to-End Encryption (E2EE): Encrypt all sensitive documents and user location data, both at rest (on the server) and in transit (from the app).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Location Fuzzing: Consider "fuzzing" or slightly obscuring a user's exact location when they are near their designated "Home" address to prevent stalking.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3. Minimal Permissions: Only request location access when the user activates "Go for a Walk" mode, not 24/7.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291749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91EB295A-1D45-EBFF-A813-0368EE46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24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728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F79DE-4292-378D-C672-6E20C1938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500" b="1"/>
              <a:t>🐾 UI - DogMate – Your Dog’s Smart Companion</a:t>
            </a:r>
            <a:endParaRPr lang="en-US" sz="1500" b="1">
              <a:ea typeface="Calibri"/>
              <a:cs typeface="Calibri"/>
            </a:endParaRPr>
          </a:p>
          <a:p>
            <a:r>
              <a:rPr lang="en-US" sz="1500" b="1"/>
              <a:t>1. Personal Area</a:t>
            </a:r>
            <a:br>
              <a:rPr lang="en-US" sz="1500"/>
            </a:br>
            <a:r>
              <a:rPr lang="en-US" sz="1500"/>
              <a:t>Create a dog profile with name, age, breed, and photo.</a:t>
            </a:r>
            <a:br>
              <a:rPr lang="en-US" sz="1500"/>
            </a:br>
            <a:r>
              <a:rPr lang="en-US" sz="1500"/>
              <a:t>Warm, personal design to strengthen the owner–pet bond.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2. Health &amp; Vaccinations</a:t>
            </a:r>
            <a:br>
              <a:rPr lang="en-US" sz="1500"/>
            </a:br>
            <a:r>
              <a:rPr lang="en-US" sz="1500"/>
              <a:t>Track vaccinations, vet visits, treatments, and feeding.</a:t>
            </a:r>
            <a:br>
              <a:rPr lang="en-US" sz="1500"/>
            </a:br>
            <a:r>
              <a:rPr lang="en-US" sz="1500"/>
              <a:t>Includes reminders, progress bars, and organized visuals.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3. Walk Tracker (Main Feature)</a:t>
            </a:r>
            <a:br>
              <a:rPr lang="en-US" sz="1500"/>
            </a:br>
            <a:r>
              <a:rPr lang="en-US" sz="1500"/>
              <a:t>Start a walk in two taps with live GPS tracking.</a:t>
            </a:r>
            <a:br>
              <a:rPr lang="en-US" sz="1500"/>
            </a:br>
            <a:r>
              <a:rPr lang="en-US" sz="1500"/>
              <a:t>View your route, distance, and nearby dogs on the map.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4. Contacts</a:t>
            </a:r>
            <a:br>
              <a:rPr lang="en-US" sz="1500"/>
            </a:br>
            <a:r>
              <a:rPr lang="en-US" sz="1500"/>
              <a:t>Store and access key contacts — vet, groomer, sitter, friends.</a:t>
            </a:r>
            <a:br>
              <a:rPr lang="en-US" sz="1500"/>
            </a:br>
            <a:r>
              <a:rPr lang="en-US" sz="1500"/>
              <a:t>Quick call or message directly from the app.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5. Reports &amp; Activity Logs</a:t>
            </a:r>
            <a:br>
              <a:rPr lang="en-US" sz="1500"/>
            </a:br>
            <a:r>
              <a:rPr lang="en-US" sz="1500"/>
              <a:t>Generate weekly summaries of walks, weight, and activity.</a:t>
            </a:r>
            <a:br>
              <a:rPr lang="en-US" sz="1500"/>
            </a:br>
            <a:r>
              <a:rPr lang="en-US" sz="1500"/>
              <a:t>Clear charts and visual insights to track progress.</a:t>
            </a:r>
            <a:endParaRPr lang="en-US" sz="1500">
              <a:ea typeface="Calibri"/>
              <a:cs typeface="Calibri"/>
            </a:endParaRPr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IL" sz="1500"/>
          </a:p>
        </p:txBody>
      </p:sp>
      <p:pic>
        <p:nvPicPr>
          <p:cNvPr id="6" name="תמונה 5" descr="A group of cell phones with a screenshot of a dog&#10;&#10;AI-generated content may be incorrect.">
            <a:extLst>
              <a:ext uri="{FF2B5EF4-FFF2-40B4-BE49-F238E27FC236}">
                <a16:creationId xmlns:a16="http://schemas.microsoft.com/office/drawing/2014/main" id="{955235C3-0A8C-45C9-0573-1FEA11DA02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51" r="24472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7335451-3828-2AFD-6DBD-6E16071E7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25</a:t>
            </a:fld>
            <a:endParaRPr lang="en-IL" b="1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49304D8-E883-D2D4-D4DB-70A2A86E0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User Interface</a:t>
            </a:r>
            <a:endParaRPr lang="en-IL" sz="5400" dirty="0"/>
          </a:p>
        </p:txBody>
      </p:sp>
    </p:spTree>
    <p:extLst>
      <p:ext uri="{BB962C8B-B14F-4D97-AF65-F5344CB8AC3E}">
        <p14:creationId xmlns:p14="http://schemas.microsoft.com/office/powerpoint/2010/main" val="3277453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F1146-D1F6-3918-A3A5-E64AD234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sz="4100">
                <a:solidFill>
                  <a:srgbClr val="FFFFFF"/>
                </a:solidFill>
              </a:rPr>
              <a:t>Project’s Environments and Langugaes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74A37-7191-7D6E-AE1C-AA1DA5A3F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Frontend</a:t>
            </a:r>
            <a:endParaRPr lang="en-US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React Native (TypeScript), React Navigation</a:t>
            </a:r>
          </a:p>
          <a:p>
            <a:r>
              <a:rPr lang="en-US" sz="1500">
                <a:ea typeface="+mn-lt"/>
                <a:cs typeface="+mn-lt"/>
              </a:rPr>
              <a:t>Maps: </a:t>
            </a:r>
            <a:r>
              <a:rPr lang="en-US" sz="1500">
                <a:latin typeface="Consolas"/>
                <a:ea typeface="+mn-lt"/>
                <a:cs typeface="+mn-lt"/>
              </a:rPr>
              <a:t>react-native-maps</a:t>
            </a:r>
            <a:r>
              <a:rPr lang="en-US" sz="1500">
                <a:ea typeface="+mn-lt"/>
                <a:cs typeface="+mn-lt"/>
              </a:rPr>
              <a:t> with </a:t>
            </a:r>
            <a:r>
              <a:rPr lang="en-US" sz="1500">
                <a:latin typeface="Consolas"/>
                <a:ea typeface="+mn-lt"/>
                <a:cs typeface="+mn-lt"/>
              </a:rPr>
              <a:t>provider="google"</a:t>
            </a:r>
            <a:r>
              <a:rPr lang="en-US" sz="1500">
                <a:ea typeface="+mn-lt"/>
                <a:cs typeface="+mn-lt"/>
              </a:rPr>
              <a:t> (Google Maps SDK for Android)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Location: Fused Location Provider via </a:t>
            </a:r>
            <a:r>
              <a:rPr lang="en-US" sz="1500">
                <a:latin typeface="Consolas"/>
                <a:ea typeface="+mn-lt"/>
                <a:cs typeface="+mn-lt"/>
              </a:rPr>
              <a:t>expo-location</a:t>
            </a:r>
            <a:r>
              <a:rPr lang="en-US" sz="1500">
                <a:ea typeface="+mn-lt"/>
                <a:cs typeface="+mn-lt"/>
              </a:rPr>
              <a:t> (foreground/background)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UI/state: React Query + </a:t>
            </a:r>
            <a:r>
              <a:rPr lang="en-US" sz="1500" err="1">
                <a:ea typeface="+mn-lt"/>
                <a:cs typeface="+mn-lt"/>
              </a:rPr>
              <a:t>Zustand</a:t>
            </a:r>
            <a:r>
              <a:rPr lang="en-US" sz="1500">
                <a:ea typeface="+mn-lt"/>
                <a:cs typeface="+mn-lt"/>
              </a:rPr>
              <a:t>/Redux Toolkit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Notifications: </a:t>
            </a:r>
            <a:r>
              <a:rPr lang="en-US" sz="1500">
                <a:latin typeface="Consolas"/>
                <a:ea typeface="+mn-lt"/>
                <a:cs typeface="+mn-lt"/>
              </a:rPr>
              <a:t>expo-notifications</a:t>
            </a:r>
            <a:r>
              <a:rPr lang="en-US" sz="1500">
                <a:ea typeface="+mn-lt"/>
                <a:cs typeface="+mn-lt"/>
              </a:rPr>
              <a:t> (FCM)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Media: </a:t>
            </a:r>
            <a:r>
              <a:rPr lang="en-US" sz="1500">
                <a:latin typeface="Consolas"/>
              </a:rPr>
              <a:t>expo-image-picker</a:t>
            </a:r>
            <a:r>
              <a:rPr lang="en-US" sz="1500">
                <a:ea typeface="+mn-lt"/>
                <a:cs typeface="+mn-lt"/>
              </a:rPr>
              <a:t> → upload via </a:t>
            </a:r>
            <a:r>
              <a:rPr lang="en-US" sz="1500" err="1">
                <a:ea typeface="+mn-lt"/>
                <a:cs typeface="+mn-lt"/>
              </a:rPr>
              <a:t>presigned</a:t>
            </a:r>
            <a:r>
              <a:rPr lang="en-US" sz="1500">
                <a:ea typeface="+mn-lt"/>
                <a:cs typeface="+mn-lt"/>
              </a:rPr>
              <a:t> URL</a:t>
            </a:r>
            <a:endParaRPr lang="en-IL" sz="15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Backend (API)</a:t>
            </a:r>
            <a:endParaRPr lang="en-US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Python </a:t>
            </a:r>
            <a:r>
              <a:rPr lang="en-US" sz="1500" b="1" err="1">
                <a:ea typeface="+mn-lt"/>
                <a:cs typeface="+mn-lt"/>
              </a:rPr>
              <a:t>FastAPI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Uvicorn</a:t>
            </a:r>
            <a:r>
              <a:rPr lang="en-US" sz="1500">
                <a:ea typeface="+mn-lt"/>
                <a:cs typeface="+mn-lt"/>
              </a:rPr>
              <a:t>/</a:t>
            </a:r>
            <a:r>
              <a:rPr lang="en-US" sz="1500" err="1">
                <a:ea typeface="+mn-lt"/>
                <a:cs typeface="+mn-lt"/>
              </a:rPr>
              <a:t>Gunicorn</a:t>
            </a:r>
            <a:r>
              <a:rPr lang="en-US" sz="1500">
                <a:ea typeface="+mn-lt"/>
                <a:cs typeface="+mn-lt"/>
              </a:rPr>
              <a:t> </a:t>
            </a:r>
            <a:endParaRPr lang="en-IL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Auth: OAuth2 + JWT (access/refresh), roles (owner, family)</a:t>
            </a:r>
            <a:endParaRPr lang="en-IL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Data: </a:t>
            </a:r>
            <a:r>
              <a:rPr lang="en-US" sz="1500" err="1">
                <a:ea typeface="+mn-lt"/>
                <a:cs typeface="+mn-lt"/>
              </a:rPr>
              <a:t>SQLAlchemy</a:t>
            </a:r>
            <a:r>
              <a:rPr lang="en-US" sz="1500">
                <a:ea typeface="+mn-lt"/>
                <a:cs typeface="+mn-lt"/>
              </a:rPr>
              <a:t> 2.0 + Alembic; </a:t>
            </a:r>
            <a:r>
              <a:rPr lang="en-US" sz="1500" b="1">
                <a:ea typeface="+mn-lt"/>
                <a:cs typeface="+mn-lt"/>
              </a:rPr>
              <a:t>PostgreSQL</a:t>
            </a:r>
            <a:r>
              <a:rPr lang="en-US" sz="1500">
                <a:ea typeface="+mn-lt"/>
                <a:cs typeface="+mn-lt"/>
              </a:rPr>
              <a:t> (optionally </a:t>
            </a:r>
            <a:r>
              <a:rPr lang="en-US" sz="1500" b="1" err="1">
                <a:ea typeface="+mn-lt"/>
                <a:cs typeface="+mn-lt"/>
              </a:rPr>
              <a:t>PostGIS</a:t>
            </a:r>
            <a:r>
              <a:rPr lang="en-US" sz="1500">
                <a:ea typeface="+mn-lt"/>
                <a:cs typeface="+mn-lt"/>
              </a:rPr>
              <a:t> for geo)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Storage: S3/</a:t>
            </a:r>
            <a:r>
              <a:rPr lang="en-US" sz="1500" err="1">
                <a:ea typeface="+mn-lt"/>
                <a:cs typeface="+mn-lt"/>
              </a:rPr>
              <a:t>MinIO</a:t>
            </a:r>
            <a:r>
              <a:rPr lang="en-US" sz="1500">
                <a:ea typeface="+mn-lt"/>
                <a:cs typeface="+mn-lt"/>
              </a:rPr>
              <a:t> for dog photos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Background jobs: Celery + Redis (scheduled reminders, push triggers)</a:t>
            </a:r>
            <a:endParaRPr lang="en-IL" sz="15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Database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PostgreSQL 15/16</a:t>
            </a:r>
          </a:p>
          <a:p>
            <a:endParaRPr lang="en-US" sz="1500" b="1">
              <a:ea typeface="Calibri"/>
              <a:cs typeface="Calibri"/>
            </a:endParaRPr>
          </a:p>
          <a:p>
            <a:endParaRPr lang="en-IL" sz="15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28561E-AE33-1030-6BDA-729B095E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26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5446597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1D7CE-8BEF-21BA-0C8A-EB1F7B766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>
                <a:solidFill>
                  <a:srgbClr val="FFFFFF"/>
                </a:solidFill>
              </a:rPr>
              <a:t>Evaluation and Testing Plan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4B02-1837-6A38-6293-8F1E829B4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b="1">
                <a:ea typeface="+mn-lt"/>
                <a:cs typeface="+mn-lt"/>
              </a:rPr>
              <a:t>Unit tests (Frontend):</a:t>
            </a:r>
            <a:r>
              <a:rPr lang="en-US" sz="2400">
                <a:ea typeface="+mn-lt"/>
                <a:cs typeface="+mn-lt"/>
              </a:rPr>
              <a:t> Jest + React Native Testing Library for components, hooks, form validation, state (</a:t>
            </a:r>
            <a:r>
              <a:rPr lang="en-US" sz="2400" err="1">
                <a:ea typeface="+mn-lt"/>
                <a:cs typeface="+mn-lt"/>
              </a:rPr>
              <a:t>Zustand</a:t>
            </a:r>
            <a:r>
              <a:rPr lang="en-US" sz="2400">
                <a:ea typeface="+mn-lt"/>
                <a:cs typeface="+mn-lt"/>
              </a:rPr>
              <a:t>/Redux).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Unit tests (Backend):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pytest</a:t>
            </a:r>
            <a:r>
              <a:rPr lang="en-US" sz="2400">
                <a:ea typeface="+mn-lt"/>
                <a:cs typeface="+mn-lt"/>
              </a:rPr>
              <a:t> (+ </a:t>
            </a:r>
            <a:r>
              <a:rPr lang="en-US" sz="2400" err="1">
                <a:ea typeface="+mn-lt"/>
                <a:cs typeface="+mn-lt"/>
              </a:rPr>
              <a:t>pytest-asyncio</a:t>
            </a:r>
            <a:r>
              <a:rPr lang="en-US" sz="2400">
                <a:ea typeface="+mn-lt"/>
                <a:cs typeface="+mn-lt"/>
              </a:rPr>
              <a:t>) for services, repositories, and utilities; schema validation with </a:t>
            </a:r>
            <a:r>
              <a:rPr lang="en-US" sz="2400" err="1">
                <a:ea typeface="+mn-lt"/>
                <a:cs typeface="+mn-lt"/>
              </a:rPr>
              <a:t>Pydantic</a:t>
            </a:r>
            <a:r>
              <a:rPr lang="en-US" sz="2400">
                <a:ea typeface="+mn-lt"/>
                <a:cs typeface="+mn-lt"/>
              </a:rPr>
              <a:t> models.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API/Integration tests: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pytest</a:t>
            </a:r>
            <a:r>
              <a:rPr lang="en-US" sz="2400">
                <a:ea typeface="+mn-lt"/>
                <a:cs typeface="+mn-lt"/>
              </a:rPr>
              <a:t> + </a:t>
            </a:r>
            <a:r>
              <a:rPr lang="en-US" sz="2400" err="1">
                <a:ea typeface="+mn-lt"/>
                <a:cs typeface="+mn-lt"/>
              </a:rPr>
              <a:t>httpx</a:t>
            </a:r>
            <a:r>
              <a:rPr lang="en-US" sz="2400">
                <a:ea typeface="+mn-lt"/>
                <a:cs typeface="+mn-lt"/>
              </a:rPr>
              <a:t> against </a:t>
            </a:r>
            <a:r>
              <a:rPr lang="en-US" sz="2400" err="1">
                <a:ea typeface="+mn-lt"/>
                <a:cs typeface="+mn-lt"/>
              </a:rPr>
              <a:t>FastAPI</a:t>
            </a:r>
            <a:r>
              <a:rPr lang="en-US" sz="2400">
                <a:ea typeface="+mn-lt"/>
                <a:cs typeface="+mn-lt"/>
              </a:rPr>
              <a:t>; test auth (JWT), role permissions (owner/family), pagination, and error codes.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Database &amp; Migrations:</a:t>
            </a:r>
            <a:r>
              <a:rPr lang="en-US" sz="2400">
                <a:ea typeface="+mn-lt"/>
                <a:cs typeface="+mn-lt"/>
              </a:rPr>
              <a:t> transactional tests on a Postgres test DB; Alembic migration up/down tests.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Maps &amp; Location tests:</a:t>
            </a:r>
            <a:r>
              <a:rPr lang="en-US" sz="2400">
                <a:ea typeface="+mn-lt"/>
                <a:cs typeface="+mn-lt"/>
              </a:rPr>
              <a:t> mock location provider; verify permission flows, marker rendering, polyline decoding, throttled updates.</a:t>
            </a:r>
            <a:endParaRPr lang="en-IL" sz="2400">
              <a:ea typeface="Calibri"/>
              <a:cs typeface="Calibri"/>
            </a:endParaRPr>
          </a:p>
          <a:p>
            <a:endParaRPr lang="en-IL" sz="24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193013B-AF25-9567-9DF9-76CA4BF96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27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972198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2314B-E2A6-EB02-2D3E-0D6AA77F1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CEA2E-2BA2-595F-0961-66E18A58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rgbClr val="FFFFFF"/>
                </a:solidFill>
              </a:rPr>
              <a:t>Evaluation and Testing Plan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03ECD-50A5-4456-1314-A4AA903D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>
              <a:ea typeface="+mn-lt"/>
              <a:cs typeface="+mn-lt"/>
            </a:endParaRPr>
          </a:p>
          <a:p>
            <a:r>
              <a:rPr lang="en-US" sz="2200" b="1">
                <a:ea typeface="+mn-lt"/>
                <a:cs typeface="+mn-lt"/>
              </a:rPr>
              <a:t>E2E (Mobile):</a:t>
            </a:r>
            <a:r>
              <a:rPr lang="en-US" sz="2200">
                <a:ea typeface="+mn-lt"/>
                <a:cs typeface="+mn-lt"/>
              </a:rPr>
              <a:t> Detox scenario: login → create dog → start walk (live location) → stop → reminder created → push notification received.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Background jobs:</a:t>
            </a:r>
            <a:r>
              <a:rPr lang="en-US" sz="2200">
                <a:ea typeface="+mn-lt"/>
                <a:cs typeface="+mn-lt"/>
              </a:rPr>
              <a:t> Celery worker tests with Redis; scheduled reminder logic and FCM push trigger paths.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Security checks:</a:t>
            </a:r>
            <a:r>
              <a:rPr lang="en-US" sz="2200">
                <a:ea typeface="+mn-lt"/>
                <a:cs typeface="+mn-lt"/>
              </a:rPr>
              <a:t> auth required on protected routes, JWT expiry/refresh, rate-limit endpoints, CORS, and file upload validation (S3/</a:t>
            </a:r>
            <a:r>
              <a:rPr lang="en-US" sz="2200" err="1">
                <a:ea typeface="+mn-lt"/>
                <a:cs typeface="+mn-lt"/>
              </a:rPr>
              <a:t>MinIO</a:t>
            </a:r>
            <a:r>
              <a:rPr lang="en-US" sz="2200">
                <a:ea typeface="+mn-lt"/>
                <a:cs typeface="+mn-lt"/>
              </a:rPr>
              <a:t>).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Performance &amp; reliability:</a:t>
            </a:r>
            <a:r>
              <a:rPr lang="en-US" sz="2200">
                <a:ea typeface="+mn-lt"/>
                <a:cs typeface="+mn-lt"/>
              </a:rPr>
              <a:t> measure </a:t>
            </a:r>
            <a:r>
              <a:rPr lang="en-US" sz="2200" err="1">
                <a:ea typeface="+mn-lt"/>
                <a:cs typeface="+mn-lt"/>
              </a:rPr>
              <a:t>cold</a:t>
            </a:r>
            <a:r>
              <a:rPr lang="en-US" sz="2200">
                <a:ea typeface="+mn-lt"/>
                <a:cs typeface="+mn-lt"/>
              </a:rPr>
              <a:t> start and map screen FPS; backend p95 latency &amp; throughput (k6/Locust); crash monitoring with Crashlytics/Sentry.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Accessibility &amp; usability: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TalkBack</a:t>
            </a:r>
            <a:r>
              <a:rPr lang="en-US" sz="2200">
                <a:ea typeface="+mn-lt"/>
                <a:cs typeface="+mn-lt"/>
              </a:rPr>
              <a:t> labels, color contrast; small user study (5–8 users), SUS ≥ 75 and task completion time targets.</a:t>
            </a:r>
            <a:endParaRPr lang="en-IL" sz="2200">
              <a:ea typeface="Calibri"/>
              <a:cs typeface="Calibri"/>
            </a:endParaRPr>
          </a:p>
          <a:p>
            <a:pPr marL="0" indent="0">
              <a:buNone/>
            </a:pPr>
            <a:endParaRPr lang="en-US" sz="2200">
              <a:ea typeface="Calibri"/>
              <a:cs typeface="Calibri"/>
            </a:endParaRPr>
          </a:p>
          <a:p>
            <a:endParaRPr lang="en-IL" sz="22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40EC0E5-3124-A321-8F89-3EA35FEAE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28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1451616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DCECA4-8283-8C76-BFB6-A478DB237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8975279-CDA9-6AEE-5217-05F2428289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FBBFB8-5D0A-A91D-8C6A-214149B30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F45D7C-8484-150F-67F6-984B8E02B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56" y="1153572"/>
            <a:ext cx="3667883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Team Roles &amp; Responsibilities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A84F442-B3AB-D650-22CB-3CCBE308F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183CC-9AD2-1EDA-FB9C-12F7D7171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630015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/>
              <a:t>Team Lead / Version Manager (Lead + Git &amp; Documentation) </a:t>
            </a:r>
            <a:r>
              <a:rPr lang="en-US" sz="2400" b="1" dirty="0"/>
              <a:t>Responsibilities:</a:t>
            </a:r>
            <a:endParaRPr lang="en-US" sz="2400" dirty="0"/>
          </a:p>
          <a:p>
            <a:r>
              <a:rPr lang="en-US" sz="2400" dirty="0"/>
              <a:t>Acts as </a:t>
            </a:r>
            <a:r>
              <a:rPr lang="en-US" sz="2400" b="1" dirty="0"/>
              <a:t>project lead</a:t>
            </a:r>
            <a:r>
              <a:rPr lang="en-US" sz="2400" dirty="0"/>
              <a:t> and main point of contact with the client.</a:t>
            </a:r>
          </a:p>
          <a:p>
            <a:r>
              <a:rPr lang="en-US" sz="2400" b="1" dirty="0"/>
              <a:t>Manages Git workflow</a:t>
            </a:r>
            <a:r>
              <a:rPr lang="en-US" sz="2400" dirty="0"/>
              <a:t>: reviews and approves PRs, handles merges, resolves conflicts.</a:t>
            </a:r>
          </a:p>
          <a:p>
            <a:r>
              <a:rPr lang="en-US" sz="2400" dirty="0"/>
              <a:t>Ensures proper </a:t>
            </a:r>
            <a:r>
              <a:rPr lang="en-US" sz="2400" b="1" dirty="0"/>
              <a:t>documentation</a:t>
            </a:r>
            <a:r>
              <a:rPr lang="en-US" sz="2400" dirty="0"/>
              <a:t> is maintained for code, features, and design decisions.</a:t>
            </a:r>
          </a:p>
          <a:p>
            <a:r>
              <a:rPr lang="en-US" sz="2400" dirty="0"/>
              <a:t>Organizes and </a:t>
            </a:r>
            <a:r>
              <a:rPr lang="en-US" sz="2400" b="1" dirty="0"/>
              <a:t>monitors task progress</a:t>
            </a:r>
            <a:r>
              <a:rPr lang="en-US" sz="2400" dirty="0"/>
              <a:t>, ensuring deadlines and milestones are met.</a:t>
            </a:r>
          </a:p>
          <a:p>
            <a:r>
              <a:rPr lang="en-US" sz="2400" dirty="0"/>
              <a:t>Facilitates </a:t>
            </a:r>
            <a:r>
              <a:rPr lang="en-US" sz="2400" b="1" dirty="0"/>
              <a:t>team communication</a:t>
            </a:r>
            <a:r>
              <a:rPr lang="en-US" sz="2400" dirty="0"/>
              <a:t>, assigns tasks, and supports developers when needed.</a:t>
            </a:r>
          </a:p>
          <a:p>
            <a:pPr marL="0" indent="0">
              <a:buNone/>
            </a:pPr>
            <a:endParaRPr lang="en-US" sz="2200" dirty="0">
              <a:ea typeface="Calibri"/>
              <a:cs typeface="Calibri"/>
            </a:endParaRPr>
          </a:p>
          <a:p>
            <a:endParaRPr lang="en-IL" sz="2200" dirty="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81B06322-1C40-32DB-76FA-ED2F6914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29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432883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73A19-A2D3-9085-9598-ADF36AFA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67915-CC19-1276-FBA9-6CA0EEBB7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Customer Name</a:t>
            </a:r>
          </a:p>
          <a:p>
            <a:r>
              <a:rPr lang="en-IL" dirty="0"/>
              <a:t>Customer Representative Person</a:t>
            </a:r>
          </a:p>
          <a:p>
            <a:pPr lvl="1"/>
            <a:r>
              <a:rPr lang="en-IL" dirty="0"/>
              <a:t>Role</a:t>
            </a:r>
          </a:p>
          <a:p>
            <a:pPr lvl="1"/>
            <a:r>
              <a:rPr lang="en-IL" dirty="0"/>
              <a:t>Email</a:t>
            </a:r>
          </a:p>
          <a:p>
            <a:pPr lvl="1"/>
            <a:r>
              <a:rPr lang="en-IL" dirty="0"/>
              <a:t>Phone Number</a:t>
            </a:r>
          </a:p>
          <a:p>
            <a:pPr lvl="1"/>
            <a:r>
              <a:rPr lang="en-IL" dirty="0"/>
              <a:t>Address</a:t>
            </a:r>
          </a:p>
          <a:p>
            <a:r>
              <a:rPr lang="en-IL" dirty="0"/>
              <a:t>More Advisors?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37EB7E7-BCE1-EE9E-70CD-294516709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en-IL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0938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29C2870-A20E-910B-6209-55A2D64B61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0EDA3DA-1FDC-96E0-4796-BB423185E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6D3A019-FB0E-BAA0-6E92-B0E94018E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819155-CB3C-77D1-67C9-7F016D4FA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56" y="1153572"/>
            <a:ext cx="3667883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Roles &amp; Responsibilities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99BD2855-E06B-134C-6240-B1A893390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8417E-1DF2-3E80-2A80-41C129CE3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630015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/>
              <a:t>Backend Developer 1 – Data Layer &amp; Domain Layer </a:t>
            </a:r>
            <a:r>
              <a:rPr lang="en-US" sz="2400" b="1" dirty="0"/>
              <a:t>Responsibilities:</a:t>
            </a:r>
            <a:endParaRPr lang="en-US" sz="2400" dirty="0"/>
          </a:p>
          <a:p>
            <a:r>
              <a:rPr lang="en-US" sz="2400" dirty="0"/>
              <a:t>Responsible for </a:t>
            </a:r>
            <a:r>
              <a:rPr lang="en-US" sz="2400" b="1" dirty="0"/>
              <a:t>Data Layer</a:t>
            </a:r>
            <a:r>
              <a:rPr lang="en-US" sz="2400" dirty="0"/>
              <a:t>: database design, ORM models, and data structure.</a:t>
            </a:r>
          </a:p>
          <a:p>
            <a:r>
              <a:rPr lang="en-US" sz="2400" dirty="0"/>
              <a:t>Handles </a:t>
            </a:r>
            <a:r>
              <a:rPr lang="en-US" sz="2400" b="1" dirty="0"/>
              <a:t>Domain Layer</a:t>
            </a:r>
            <a:r>
              <a:rPr lang="en-US" sz="2400" dirty="0"/>
              <a:t>: core business logic related to dogs, reminders, documents, and schedules.</a:t>
            </a:r>
          </a:p>
          <a:p>
            <a:r>
              <a:rPr lang="en-US" sz="2400" dirty="0"/>
              <a:t>Writes </a:t>
            </a:r>
            <a:r>
              <a:rPr lang="en-US" sz="2400" b="1" dirty="0"/>
              <a:t>unit tests</a:t>
            </a:r>
            <a:r>
              <a:rPr lang="en-US" sz="2400" dirty="0"/>
              <a:t> to ensure data and business logic correctness.</a:t>
            </a:r>
          </a:p>
          <a:p>
            <a:r>
              <a:rPr lang="en-US" sz="2400" dirty="0"/>
              <a:t>Collaborates with Backend Developer 2 to ensure data consistency across layers.</a:t>
            </a:r>
          </a:p>
          <a:p>
            <a:pPr marL="0" indent="0">
              <a:buNone/>
            </a:pPr>
            <a:endParaRPr lang="en-US" sz="2200" dirty="0">
              <a:ea typeface="Calibri"/>
              <a:cs typeface="Calibri"/>
            </a:endParaRPr>
          </a:p>
          <a:p>
            <a:endParaRPr lang="en-IL" sz="2200" dirty="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0BE064-ED65-D5EF-979B-D5F480DD9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30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9143215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605B58-920A-1418-C8BE-F90AFDB3F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9F0B57F-69CA-0A0C-2682-C138F5BE8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E9EDF6A-3A9D-5CA4-3652-41CA01D6B8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FD95B-5746-B7B3-50AA-DDEDEAB80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56" y="1153572"/>
            <a:ext cx="3667883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Roles &amp; Responsibilities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9CA4B4B-A9FA-2D3E-235D-7C3903CA41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D5493-6B16-D8C8-C693-8E0674AEE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59380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/>
              <a:t>Backend Developer 2 – Repository &amp; Business Service Layer </a:t>
            </a:r>
            <a:r>
              <a:rPr lang="en-US" sz="2400" b="1" dirty="0"/>
              <a:t>Responsibilities:</a:t>
            </a:r>
            <a:endParaRPr lang="en-US" sz="2400" dirty="0"/>
          </a:p>
          <a:p>
            <a:r>
              <a:rPr lang="en-US" sz="2400" dirty="0"/>
              <a:t>Manages </a:t>
            </a:r>
            <a:r>
              <a:rPr lang="en-US" sz="2400" b="1" dirty="0"/>
              <a:t>Repository Layer</a:t>
            </a:r>
            <a:r>
              <a:rPr lang="en-US" sz="2400" dirty="0"/>
              <a:t>: data access, database queries, and integration with Domain Layer.</a:t>
            </a:r>
          </a:p>
          <a:p>
            <a:r>
              <a:rPr lang="en-US" sz="2400" dirty="0"/>
              <a:t>Handles </a:t>
            </a:r>
            <a:r>
              <a:rPr lang="en-US" sz="2400" b="1" dirty="0"/>
              <a:t>Business Service Layer</a:t>
            </a:r>
            <a:r>
              <a:rPr lang="en-US" sz="2400" dirty="0"/>
              <a:t>: advanced features like notifications, real-time social walks, SOS/emergency logic.</a:t>
            </a:r>
          </a:p>
          <a:p>
            <a:r>
              <a:rPr lang="en-US" sz="2400" dirty="0"/>
              <a:t>Implements </a:t>
            </a:r>
            <a:r>
              <a:rPr lang="en-US" sz="2400" b="1" dirty="0"/>
              <a:t>API endpoints</a:t>
            </a:r>
            <a:r>
              <a:rPr lang="en-US" sz="2400" dirty="0"/>
              <a:t> and ensures proper </a:t>
            </a:r>
            <a:r>
              <a:rPr lang="en-US" sz="2400" b="1" dirty="0"/>
              <a:t>integration with Frontend/UI</a:t>
            </a:r>
            <a:r>
              <a:rPr lang="en-US" sz="2400" dirty="0"/>
              <a:t>.</a:t>
            </a:r>
          </a:p>
          <a:p>
            <a:r>
              <a:rPr lang="en-US" sz="2400" dirty="0"/>
              <a:t>Focuses on </a:t>
            </a:r>
            <a:r>
              <a:rPr lang="en-US" sz="2400" b="1" dirty="0"/>
              <a:t>performance, scalability, and maintainability</a:t>
            </a:r>
            <a:r>
              <a:rPr lang="en-US" sz="2400" dirty="0"/>
              <a:t> of backend services.</a:t>
            </a:r>
          </a:p>
          <a:p>
            <a:pPr marL="0" indent="0">
              <a:buNone/>
            </a:pPr>
            <a:endParaRPr lang="en-US" sz="2200" dirty="0">
              <a:ea typeface="Calibri"/>
              <a:cs typeface="Calibri"/>
            </a:endParaRPr>
          </a:p>
          <a:p>
            <a:endParaRPr lang="en-IL" sz="2200" dirty="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F5416E7-F95D-A587-083A-0B0722E45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31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710718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D258FB-F9F9-D0B5-CA5B-252FB3289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C73D95-3C66-2BFD-BD70-CE1CB46B1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B50E9D7-2BD9-9AAE-BEC0-06DB206EF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79CA36-1D8A-86BA-4595-A607C9312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56" y="1153572"/>
            <a:ext cx="3667883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Team Roles &amp; Responsibilities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3AE68689-2500-C052-78EE-B9A2AEA4B6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95CFC-4AA6-9F52-0F76-521CA9A40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759380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2400" dirty="0"/>
              <a:t>Frontend / UI Developer                                        </a:t>
            </a:r>
            <a:r>
              <a:rPr lang="en-US" sz="2400" b="1" dirty="0"/>
              <a:t>Responsibilities:</a:t>
            </a:r>
            <a:endParaRPr lang="en-US" sz="2400" dirty="0"/>
          </a:p>
          <a:p>
            <a:r>
              <a:rPr lang="en-US" sz="2400" dirty="0"/>
              <a:t>Develops the </a:t>
            </a:r>
            <a:r>
              <a:rPr lang="en-US" sz="2400" b="1" dirty="0"/>
              <a:t>mobile application interface and user experience (UI/UX).</a:t>
            </a:r>
          </a:p>
          <a:p>
            <a:r>
              <a:rPr lang="en-US" sz="2400" dirty="0"/>
              <a:t>Connects frontend components to backend APIs for features like reminders, social walks, maps, and documents.</a:t>
            </a:r>
          </a:p>
          <a:p>
            <a:r>
              <a:rPr lang="en-US" sz="2400" dirty="0"/>
              <a:t>Implements </a:t>
            </a:r>
            <a:r>
              <a:rPr lang="en-US" sz="2400" b="1" dirty="0"/>
              <a:t>responsive and intuitive design</a:t>
            </a:r>
            <a:r>
              <a:rPr lang="en-US" sz="2400" dirty="0"/>
              <a:t>, ensuring smooth UX for multiple devices.</a:t>
            </a:r>
          </a:p>
          <a:p>
            <a:r>
              <a:rPr lang="en-US" sz="2400" dirty="0"/>
              <a:t>Works closely with Team Lead to implement features according to specifications and design guidelines.</a:t>
            </a:r>
            <a:endParaRPr lang="en-US" sz="2200" dirty="0">
              <a:ea typeface="Calibri"/>
              <a:cs typeface="Calibri"/>
            </a:endParaRPr>
          </a:p>
          <a:p>
            <a:endParaRPr lang="en-IL" sz="2200" dirty="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BE7AED9-9F0F-DAE8-070F-99053B78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32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602290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8108A0-98FE-2CB2-3A5F-22034FE5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Project’s Steps and Timeline</a:t>
            </a:r>
          </a:p>
        </p:txBody>
      </p:sp>
      <p:sp>
        <p:nvSpPr>
          <p:cNvPr id="2069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AE0C4AFF-42F7-2807-7E5F-AB0B8E842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043" y="2084546"/>
            <a:ext cx="9980584" cy="4116991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00C70F6-B143-9A93-AB6B-1E6AE3970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US" b="1" smtClean="0"/>
              <a:pPr>
                <a:spcAft>
                  <a:spcPts val="600"/>
                </a:spcAft>
              </a:pPr>
              <a:t>33</a:t>
            </a:fld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128900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2289B0-98FC-59C4-32EC-FC1BB3D9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Introduction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0053F-14CA-E694-9B80-E95BE89E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DogMate - Your Smart Companion for Managing Your Dog’s Life</a:t>
            </a:r>
            <a:endParaRPr lang="he-IL" sz="2200"/>
          </a:p>
          <a:p>
            <a:r>
              <a:rPr lang="en-US" sz="2200"/>
              <a:t>DogMate is a </a:t>
            </a:r>
            <a:r>
              <a:rPr lang="en-US" sz="2200" b="1"/>
              <a:t>smart, all-in-one app</a:t>
            </a:r>
            <a:r>
              <a:rPr lang="en-US" sz="2200"/>
              <a:t> that makes dog ownership </a:t>
            </a:r>
            <a:r>
              <a:rPr lang="en-US" sz="2200" b="1"/>
              <a:t>simpler, more organized, and stress-free</a:t>
            </a:r>
            <a:r>
              <a:rPr lang="en-US" sz="2200"/>
              <a:t>.</a:t>
            </a:r>
          </a:p>
          <a:p>
            <a:r>
              <a:rPr lang="en-US" sz="2200"/>
              <a:t>Manage everything in one place — </a:t>
            </a:r>
            <a:r>
              <a:rPr lang="en-US" sz="2200" b="1"/>
              <a:t>feeding, walks, health, reminders, and activity tracking</a:t>
            </a:r>
            <a:r>
              <a:rPr lang="en-US" sz="2200"/>
              <a:t> — through an easy-to-use interface.</a:t>
            </a:r>
          </a:p>
          <a:p>
            <a:r>
              <a:rPr lang="en-US" sz="2200"/>
              <a:t>Each dog has a </a:t>
            </a:r>
            <a:r>
              <a:rPr lang="en-US" sz="2200" b="1"/>
              <a:t>personal profile</a:t>
            </a:r>
            <a:r>
              <a:rPr lang="en-US" sz="2200"/>
              <a:t> with details like name, breed, and weight.</a:t>
            </a:r>
          </a:p>
          <a:p>
            <a:r>
              <a:rPr lang="en-US" sz="2200"/>
              <a:t>The app supports </a:t>
            </a:r>
            <a:r>
              <a:rPr lang="en-US" sz="2200" b="1"/>
              <a:t>shared walks, smart reminders, and useful reports</a:t>
            </a:r>
            <a:r>
              <a:rPr lang="en-US" sz="2200"/>
              <a:t> to track your dog’s health and routine.</a:t>
            </a:r>
            <a:br>
              <a:rPr lang="en-US" sz="2200"/>
            </a:br>
            <a:r>
              <a:rPr lang="en-US" sz="2200"/>
              <a:t>With DogMate, everything stays organized so you can </a:t>
            </a:r>
            <a:r>
              <a:rPr lang="en-US" sz="2200" b="1"/>
              <a:t>enjoy more quality time with your best friend</a:t>
            </a:r>
            <a:r>
              <a:rPr lang="en-US" sz="2200"/>
              <a:t>. 🐾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2B847F1-C01B-A6F4-FF02-7A8E1CA0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4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76747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284653-5E25-1B85-1482-ACD0F148A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Project’s Motivation and Purpose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F748D-DF5C-3462-E7D6-8F57C0488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b="1" u="sng">
                <a:ea typeface="+mn-lt"/>
                <a:cs typeface="+mn-lt"/>
              </a:rPr>
              <a:t>Motivation</a:t>
            </a:r>
          </a:p>
          <a:p>
            <a:r>
              <a:rPr lang="en-US" sz="2200"/>
              <a:t>Managing a dog’s daily routine — feeding, walks, vaccinations, and medical care — can be time-consuming and unorganized.</a:t>
            </a:r>
          </a:p>
          <a:p>
            <a:r>
              <a:rPr lang="en-US" sz="2200"/>
              <a:t>Information is often </a:t>
            </a:r>
            <a:r>
              <a:rPr lang="en-US" sz="2200" b="1"/>
              <a:t>spread across notes, chats, and different apps</a:t>
            </a:r>
            <a:r>
              <a:rPr lang="en-US" sz="2200"/>
              <a:t>, leading to </a:t>
            </a:r>
            <a:r>
              <a:rPr lang="en-US" sz="2200" b="1"/>
              <a:t>missed reminders</a:t>
            </a:r>
            <a:r>
              <a:rPr lang="en-US" sz="2200"/>
              <a:t> and </a:t>
            </a:r>
            <a:r>
              <a:rPr lang="en-US" sz="2200" b="1"/>
              <a:t>inconsistent care</a:t>
            </a:r>
            <a:r>
              <a:rPr lang="en-US" sz="2200"/>
              <a:t>.</a:t>
            </a:r>
          </a:p>
          <a:p>
            <a:r>
              <a:rPr lang="en-US" sz="2200" b="1"/>
              <a:t>DogMate</a:t>
            </a:r>
            <a:r>
              <a:rPr lang="en-US" sz="2200"/>
              <a:t> was created to solve this problem — a </a:t>
            </a:r>
            <a:r>
              <a:rPr lang="en-US" sz="2200" b="1"/>
              <a:t>smart, centralized app</a:t>
            </a:r>
            <a:r>
              <a:rPr lang="en-US" sz="2200"/>
              <a:t> that brings together all your dog’s information, reminders, and activities in one place.</a:t>
            </a:r>
          </a:p>
          <a:p>
            <a:r>
              <a:rPr lang="en-US" sz="2200"/>
              <a:t>Our goal is to make dog ownership </a:t>
            </a:r>
            <a:r>
              <a:rPr lang="en-US" sz="2200" b="1"/>
              <a:t>simpler, more organized, and focused on your dog’s well-being and connection</a:t>
            </a:r>
            <a:r>
              <a:rPr lang="en-US" sz="2200"/>
              <a:t>. 🐾</a:t>
            </a:r>
            <a:endParaRPr lang="en-US" sz="220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9435F5EE-A822-1E2A-D2BC-4EDB0D78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5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758891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FCD109-C24F-AA3C-9DF2-A04EE6327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54593-4ABE-8972-10EC-224925045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Project’s Motivation and Purpose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CC8E1-3941-1BC9-BEF4-03DB6DC74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u="sng"/>
              <a:t>Problem</a:t>
            </a:r>
            <a:r>
              <a:rPr lang="en-US" sz="2000"/>
              <a:t> </a:t>
            </a: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Scattered and Unorganized Information</a:t>
            </a:r>
            <a:br>
              <a:rPr lang="en-US" sz="2000" dirty="0"/>
            </a:br>
            <a:r>
              <a:rPr lang="en-US" sz="2000" b="1" dirty="0"/>
              <a:t>Dog owners </a:t>
            </a:r>
            <a:r>
              <a:rPr lang="en-US" sz="2000" dirty="0"/>
              <a:t>often use multiple apps, notes, or memory to manage feeding, walks, and medical care — leading to disorganization and lost data..</a:t>
            </a:r>
            <a:endParaRPr lang="en-US" sz="2000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Missed Health and Care Routines</a:t>
            </a:r>
            <a:br>
              <a:rPr lang="en-US" sz="2000" dirty="0"/>
            </a:br>
            <a:r>
              <a:rPr lang="en-US" sz="2000" dirty="0"/>
              <a:t>Without a unified reminder system, important events like </a:t>
            </a:r>
            <a:r>
              <a:rPr lang="en-US" sz="2000" b="1" dirty="0"/>
              <a:t>vaccinations</a:t>
            </a:r>
            <a:r>
              <a:rPr lang="en-US" sz="2000" dirty="0"/>
              <a:t> or </a:t>
            </a:r>
            <a:r>
              <a:rPr lang="en-US" sz="2000" b="1" dirty="0"/>
              <a:t>treatments</a:t>
            </a:r>
            <a:r>
              <a:rPr lang="en-US" sz="2000" dirty="0"/>
              <a:t> are easily forgotten, impacting the dog’s health.</a:t>
            </a:r>
          </a:p>
          <a:p>
            <a:pPr marL="0" indent="0">
              <a:buNone/>
            </a:pPr>
            <a:r>
              <a:rPr lang="en-US" sz="2000" u="sng" dirty="0"/>
              <a:t>Limited Collaboration and Sharing</a:t>
            </a:r>
            <a:br>
              <a:rPr lang="en-US" sz="2000" dirty="0"/>
            </a:br>
            <a:r>
              <a:rPr lang="en-US" sz="2000" dirty="0"/>
              <a:t>When several family members share responsibility for a </a:t>
            </a:r>
            <a:r>
              <a:rPr lang="en-US" sz="2000" b="1" dirty="0"/>
              <a:t>dog</a:t>
            </a:r>
            <a:r>
              <a:rPr lang="en-US" sz="2000" dirty="0"/>
              <a:t>, there’s often no easy way to coordinate activities, record updates, or share information in real time.</a:t>
            </a:r>
            <a:endParaRPr lang="en-US" sz="2000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Lack of Insights and Tracking</a:t>
            </a:r>
            <a:br>
              <a:rPr lang="en-US" sz="2000" dirty="0"/>
            </a:br>
            <a:r>
              <a:rPr lang="en-US" sz="2000" dirty="0"/>
              <a:t>Owners rarely have an easy way to monitor their </a:t>
            </a:r>
            <a:r>
              <a:rPr lang="en-US" sz="2000" b="1" dirty="0"/>
              <a:t>dog’s habits</a:t>
            </a:r>
            <a:r>
              <a:rPr lang="en-US" sz="2000" dirty="0"/>
              <a:t>, </a:t>
            </a:r>
            <a:r>
              <a:rPr lang="en-US" sz="2000" b="1" dirty="0"/>
              <a:t>activity levels</a:t>
            </a:r>
            <a:r>
              <a:rPr lang="en-US" sz="2000" dirty="0"/>
              <a:t>, or </a:t>
            </a:r>
            <a:r>
              <a:rPr lang="en-US" sz="2000" b="1" dirty="0"/>
              <a:t>weight</a:t>
            </a:r>
            <a:r>
              <a:rPr lang="en-US" sz="2000" dirty="0"/>
              <a:t> over time, making it harder to spot health patterns or behavioral changes early.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2000">
              <a:ea typeface="Calibri" panose="020F0502020204030204"/>
              <a:cs typeface="Calibri" panose="020F0502020204030204"/>
            </a:endParaRPr>
          </a:p>
          <a:p>
            <a:endParaRPr lang="en-IL" sz="20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09C73F4-0A2A-AE32-4D9E-7AB7FF37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6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216739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845C5-8074-14A7-86D0-5DA62648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 Description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9EDCC-84F0-F15A-6F15-86E18F2FF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741" y="1895052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lvl="1" indent="0">
              <a:buNone/>
            </a:pPr>
            <a:r>
              <a:rPr lang="en-US" sz="2200" u="sng" dirty="0">
                <a:ea typeface="Calibri"/>
                <a:cs typeface="Calibri"/>
              </a:rPr>
              <a:t>Elevator</a:t>
            </a:r>
            <a:endParaRPr lang="en-US" sz="2200" u="sng" dirty="0"/>
          </a:p>
          <a:p>
            <a:pPr lvl="1"/>
            <a:r>
              <a:rPr lang="en-US" sz="2200" dirty="0">
                <a:ea typeface="+mn-lt"/>
                <a:cs typeface="+mn-lt"/>
              </a:rPr>
              <a:t>Mobile App – all your dog’s information, care, and walks in one place, while connecting you with other dog owners nearby.</a:t>
            </a:r>
            <a:endParaRPr lang="en-US" sz="2200" u="sng" dirty="0">
              <a:ea typeface="Calibri" panose="020F0502020204030204"/>
              <a:cs typeface="Calibri" panose="020F0502020204030204"/>
            </a:endParaRPr>
          </a:p>
          <a:p>
            <a:pPr marL="457200" lvl="1" indent="0">
              <a:buNone/>
            </a:pPr>
            <a:endParaRPr lang="en-US" sz="2200" u="sng" dirty="0"/>
          </a:p>
          <a:p>
            <a:pPr marL="457200" lvl="1" indent="0">
              <a:buNone/>
            </a:pPr>
            <a:r>
              <a:rPr lang="en-US" sz="2200" u="sng" dirty="0"/>
              <a:t>Things That Will Be Developed</a:t>
            </a:r>
            <a:endParaRPr lang="he-IL" sz="2200" u="sng" dirty="0">
              <a:ea typeface="Calibri"/>
              <a:cs typeface="Calibri"/>
            </a:endParaRPr>
          </a:p>
          <a:p>
            <a:pPr lvl="1"/>
            <a:r>
              <a:rPr lang="en-US" sz="2200" b="1" dirty="0">
                <a:ea typeface="Calibri"/>
                <a:cs typeface="Calibri"/>
              </a:rPr>
              <a:t>Mobile App:</a:t>
            </a:r>
            <a:r>
              <a:rPr lang="en-US" sz="2200" dirty="0">
                <a:ea typeface="Calibri"/>
                <a:cs typeface="Calibri"/>
              </a:rPr>
              <a:t> modern UI, user-friendly interface with push notifications.</a:t>
            </a:r>
          </a:p>
          <a:p>
            <a:pPr lvl="1"/>
            <a:r>
              <a:rPr lang="en-US" sz="2200" b="1" dirty="0">
                <a:ea typeface="Calibri"/>
                <a:cs typeface="Calibri"/>
              </a:rPr>
              <a:t>Data model:</a:t>
            </a:r>
            <a:r>
              <a:rPr lang="en-US" sz="2200" u="sng" dirty="0">
                <a:ea typeface="Calibri"/>
                <a:cs typeface="Calibri"/>
              </a:rPr>
              <a:t> users, dogs, treatments / vaccines, events / reminders, walks, contacts, weights and documents.</a:t>
            </a:r>
          </a:p>
          <a:p>
            <a:pPr lvl="1"/>
            <a:r>
              <a:rPr lang="he-IL" altLang="he-IL" sz="2200" b="1" dirty="0" err="1">
                <a:ea typeface="Calibri"/>
                <a:cs typeface="Arial"/>
              </a:rPr>
              <a:t>Maps</a:t>
            </a:r>
            <a:r>
              <a:rPr lang="he-IL" altLang="he-IL" sz="2200" b="1" dirty="0">
                <a:ea typeface="Calibri"/>
                <a:cs typeface="Arial"/>
              </a:rPr>
              <a:t> </a:t>
            </a:r>
            <a:r>
              <a:rPr lang="he-IL" altLang="he-IL" sz="2200" b="1" dirty="0" err="1">
                <a:ea typeface="Calibri"/>
                <a:cs typeface="Arial"/>
              </a:rPr>
              <a:t>Integration</a:t>
            </a:r>
            <a:r>
              <a:rPr lang="he-IL" altLang="he-IL" sz="2200" b="1" dirty="0">
                <a:ea typeface="Calibri"/>
                <a:cs typeface="Arial"/>
              </a:rPr>
              <a:t>:</a:t>
            </a:r>
            <a:r>
              <a:rPr lang="he-IL" altLang="he-IL" sz="2200" dirty="0">
                <a:ea typeface="Calibri"/>
                <a:cs typeface="Arial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Real-time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map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view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showing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nearby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dog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owners</a:t>
            </a:r>
            <a:r>
              <a:rPr lang="he-IL" sz="2200" dirty="0">
                <a:ea typeface="+mn-lt"/>
                <a:cs typeface="+mn-lt"/>
              </a:rPr>
              <a:t>, </a:t>
            </a:r>
            <a:r>
              <a:rPr lang="he-IL" sz="2200" dirty="0" err="1">
                <a:ea typeface="+mn-lt"/>
                <a:cs typeface="+mn-lt"/>
              </a:rPr>
              <a:t>shared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walking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routes</a:t>
            </a:r>
            <a:r>
              <a:rPr lang="he-IL" sz="2200" dirty="0">
                <a:ea typeface="+mn-lt"/>
                <a:cs typeface="+mn-lt"/>
              </a:rPr>
              <a:t>, </a:t>
            </a:r>
            <a:r>
              <a:rPr lang="he-IL" sz="2200" dirty="0" err="1">
                <a:ea typeface="+mn-lt"/>
                <a:cs typeface="+mn-lt"/>
              </a:rPr>
              <a:t>and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location-based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interactions</a:t>
            </a:r>
            <a:r>
              <a:rPr lang="he-IL" sz="2200" dirty="0">
                <a:ea typeface="+mn-lt"/>
                <a:cs typeface="+mn-lt"/>
              </a:rPr>
              <a:t> (</a:t>
            </a:r>
            <a:r>
              <a:rPr lang="he-IL" sz="2200" dirty="0" err="1">
                <a:ea typeface="+mn-lt"/>
                <a:cs typeface="+mn-lt"/>
              </a:rPr>
              <a:t>Google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Maps</a:t>
            </a:r>
            <a:r>
              <a:rPr lang="he-IL" sz="2200" dirty="0">
                <a:ea typeface="+mn-lt"/>
                <a:cs typeface="+mn-lt"/>
              </a:rPr>
              <a:t> API).</a:t>
            </a:r>
            <a:br>
              <a:rPr lang="en-US" sz="2200" dirty="0"/>
            </a:b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lvl="1"/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2FCA359-3B70-32E1-1878-3B5F57AA1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7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050315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ABDA1F-579C-570F-B306-14FEAE52B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BC460-4827-8480-5368-49E54DABC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 Description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2F92B-E6D0-D384-8E53-2212D34F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Core Functionalities</a:t>
            </a:r>
            <a:endParaRPr lang="en-US" sz="2400" dirty="0">
              <a:ea typeface="Calibri"/>
              <a:cs typeface="Calibri"/>
            </a:endParaRPr>
          </a:p>
          <a:p>
            <a:pPr lvl="1"/>
            <a:r>
              <a:rPr lang="en-US" b="1" dirty="0">
                <a:ea typeface="Calibri"/>
                <a:cs typeface="Calibri"/>
              </a:rPr>
              <a:t>Dog Profile</a:t>
            </a:r>
            <a:r>
              <a:rPr lang="en-US" dirty="0">
                <a:ea typeface="Calibri"/>
                <a:cs typeface="Calibri"/>
              </a:rPr>
              <a:t>: name, photo, breed, sex, birth date, microchip, wight log, notes.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Walks</a:t>
            </a:r>
            <a:r>
              <a:rPr lang="en-US" dirty="0">
                <a:ea typeface="Calibri"/>
                <a:cs typeface="Calibri"/>
              </a:rPr>
              <a:t>: start / stop tracking, basic stats(duration, walking radius), "</a:t>
            </a:r>
            <a:r>
              <a:rPr lang="en-US" b="1" dirty="0">
                <a:ea typeface="Calibri"/>
                <a:cs typeface="Calibri"/>
              </a:rPr>
              <a:t>shared walk</a:t>
            </a:r>
            <a:r>
              <a:rPr lang="en-US" dirty="0">
                <a:ea typeface="Calibri"/>
                <a:cs typeface="Calibri"/>
              </a:rPr>
              <a:t>" invite for group participation.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Calendar &amp; Reminders</a:t>
            </a:r>
            <a:r>
              <a:rPr lang="en-US" dirty="0">
                <a:ea typeface="Calibri"/>
                <a:cs typeface="Calibri"/>
              </a:rPr>
              <a:t>: add events (feeding, vet visit, grooming, meds, custom), recurring rules, snooze / mark-done and push alerts.</a:t>
            </a:r>
            <a:endParaRPr lang="en-US" b="1" dirty="0">
              <a:ea typeface="Calibri"/>
              <a:cs typeface="Calibri"/>
            </a:endParaRPr>
          </a:p>
          <a:p>
            <a:pPr lvl="1"/>
            <a:r>
              <a:rPr lang="en-US" b="1" dirty="0">
                <a:ea typeface="Calibri"/>
                <a:cs typeface="Calibri"/>
              </a:rPr>
              <a:t>Health &amp; Vaccinations</a:t>
            </a:r>
            <a:r>
              <a:rPr lang="en-US" dirty="0">
                <a:ea typeface="Calibri"/>
                <a:cs typeface="Calibri"/>
              </a:rPr>
              <a:t>: treatment records, due-date calculation, auto-generated reminders.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Contacts</a:t>
            </a:r>
            <a:r>
              <a:rPr lang="en-US" dirty="0">
                <a:ea typeface="Calibri"/>
                <a:cs typeface="Calibri"/>
              </a:rPr>
              <a:t>: vet, pet store.</a:t>
            </a:r>
          </a:p>
          <a:p>
            <a:pPr lvl="1"/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647F761-B226-69C3-748A-5358CF212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8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127609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3A77ED-39C5-E32D-B6BC-361CDBF15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2C964-A3D1-104A-E2CE-C6712BF8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5FC5-B558-3053-4FBA-764DC2E5D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Matching </a:t>
            </a:r>
          </a:p>
          <a:p>
            <a:pPr lvl="1"/>
            <a:r>
              <a:rPr lang="en-US" sz="2200" dirty="0"/>
              <a:t>Our app integrates with </a:t>
            </a:r>
            <a:r>
              <a:rPr lang="en-US" sz="2200" b="1" dirty="0"/>
              <a:t>pawsavvytech.com</a:t>
            </a:r>
            <a:r>
              <a:rPr lang="en-US" sz="2200" dirty="0"/>
              <a:t>, which provides an intelligent algorithm for dog matching.</a:t>
            </a:r>
            <a:br>
              <a:rPr lang="en-US" sz="2200" dirty="0"/>
            </a:br>
            <a:r>
              <a:rPr lang="en-US" sz="2200" dirty="0"/>
              <a:t>The matching system analyzes each dog’s </a:t>
            </a:r>
            <a:r>
              <a:rPr lang="en-US" sz="2200" b="1" dirty="0"/>
              <a:t>profile data</a:t>
            </a:r>
            <a:r>
              <a:rPr lang="en-US" sz="2200" dirty="0"/>
              <a:t> — such as pet type, age, size and gender — to find compatible playmates or potential matches.</a:t>
            </a:r>
          </a:p>
          <a:p>
            <a:pPr lvl="1"/>
            <a:r>
              <a:rPr lang="en-US" sz="2200" dirty="0"/>
              <a:t>This feature enhances user engagement by enabling owners to connect their dogs with others of similar characteristics, promoting </a:t>
            </a:r>
            <a:r>
              <a:rPr lang="en-US" sz="2200" b="1" dirty="0"/>
              <a:t>social interaction</a:t>
            </a:r>
            <a:r>
              <a:rPr lang="en-US" sz="2200" dirty="0"/>
              <a:t>, </a:t>
            </a:r>
            <a:r>
              <a:rPr lang="en-US" sz="2200" b="1" dirty="0"/>
              <a:t>healthier activity</a:t>
            </a:r>
            <a:r>
              <a:rPr lang="en-US" sz="2200" dirty="0"/>
              <a:t>, and a </a:t>
            </a:r>
            <a:r>
              <a:rPr lang="en-US" sz="2200" b="1" dirty="0"/>
              <a:t>personalized user experience</a:t>
            </a:r>
            <a:r>
              <a:rPr lang="en-US" sz="2200" dirty="0"/>
              <a:t>.</a:t>
            </a:r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גרפיקה 4">
            <a:extLst>
              <a:ext uri="{FF2B5EF4-FFF2-40B4-BE49-F238E27FC236}">
                <a16:creationId xmlns:a16="http://schemas.microsoft.com/office/drawing/2014/main" id="{3424DB11-61F0-31CA-C52B-65FF632C9F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34" r="18050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3F79D97-AC67-6A58-7695-E8B28BAA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9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224570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מסמך" ma:contentTypeID="0x0101003DE0A11EB3B96B4EA1F6112982CB841C" ma:contentTypeVersion="7" ma:contentTypeDescription="צור מסמך חדש." ma:contentTypeScope="" ma:versionID="1c550b4ddb2096eb70cbe270568c484d">
  <xsd:schema xmlns:xsd="http://www.w3.org/2001/XMLSchema" xmlns:xs="http://www.w3.org/2001/XMLSchema" xmlns:p="http://schemas.microsoft.com/office/2006/metadata/properties" xmlns:ns2="58884f19-581f-4382-94d3-a8a205fc1a92" targetNamespace="http://schemas.microsoft.com/office/2006/metadata/properties" ma:root="true" ma:fieldsID="d1072ae51cf91fa15b6cdc4c40aadc61" ns2:_="">
    <xsd:import namespace="58884f19-581f-4382-94d3-a8a205fc1a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884f19-581f-4382-94d3-a8a205fc1a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סוג תוכן"/>
        <xsd:element ref="dc:title" minOccurs="0" maxOccurs="1" ma:index="4" ma:displayName="כותרת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25D58D-F321-4831-AECD-29C9810E65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5FA8D5-1AAF-4F99-BB9A-04B28B14271C}">
  <ds:schemaRefs>
    <ds:schemaRef ds:uri="58884f19-581f-4382-94d3-a8a205fc1a9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97EDDF9-562A-42E0-BFC4-4F1E7AED7CE0}">
  <ds:schemaRefs>
    <ds:schemaRef ds:uri="58884f19-581f-4382-94d3-a8a205fc1a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4134</TotalTime>
  <Words>3552</Words>
  <Application>Microsoft Office PowerPoint</Application>
  <PresentationFormat>Widescreen</PresentationFormat>
  <Paragraphs>311</Paragraphs>
  <Slides>33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Aptos</vt:lpstr>
      <vt:lpstr>Arial</vt:lpstr>
      <vt:lpstr>Calibri</vt:lpstr>
      <vt:lpstr>Calibri Light</vt:lpstr>
      <vt:lpstr>Consolas</vt:lpstr>
      <vt:lpstr>Courier New</vt:lpstr>
      <vt:lpstr>Wingdings</vt:lpstr>
      <vt:lpstr>Office Theme</vt:lpstr>
      <vt:lpstr>DogMate  Ori Adika, Omri Muadi, Gil Eden, Yuval Genislav</vt:lpstr>
      <vt:lpstr>DogMate</vt:lpstr>
      <vt:lpstr>Customer</vt:lpstr>
      <vt:lpstr>Introduction</vt:lpstr>
      <vt:lpstr>Project’s Motivation and Purpose</vt:lpstr>
      <vt:lpstr>Project’s Motivation and Purpose</vt:lpstr>
      <vt:lpstr>Project Description</vt:lpstr>
      <vt:lpstr>Project Description</vt:lpstr>
      <vt:lpstr>Project Features</vt:lpstr>
      <vt:lpstr>Project Features</vt:lpstr>
      <vt:lpstr>Project Features</vt:lpstr>
      <vt:lpstr>Project Features</vt:lpstr>
      <vt:lpstr>Project Features</vt:lpstr>
      <vt:lpstr>Project Features</vt:lpstr>
      <vt:lpstr>Project Features</vt:lpstr>
      <vt:lpstr>Customer – what exists? What provides?</vt:lpstr>
      <vt:lpstr>Customer – what exists? What provides?</vt:lpstr>
      <vt:lpstr>Customer – what exists? What provides?</vt:lpstr>
      <vt:lpstr>Customer – what exists? What provides?</vt:lpstr>
      <vt:lpstr>Competitor DogMate vs PawMates</vt:lpstr>
      <vt:lpstr>Competitor DogMate  vs Doglog</vt:lpstr>
      <vt:lpstr>Project’s Risk Assesment  (and how to overcome)</vt:lpstr>
      <vt:lpstr>Project’s Risk Assesment  (and how to overcome)</vt:lpstr>
      <vt:lpstr>Project’s Risk Assesment  (and how to overcome)</vt:lpstr>
      <vt:lpstr>User Interface</vt:lpstr>
      <vt:lpstr>Project’s Environments and Langugaes</vt:lpstr>
      <vt:lpstr>Evaluation and Testing Plan</vt:lpstr>
      <vt:lpstr>Evaluation and Testing Plan</vt:lpstr>
      <vt:lpstr>Team Roles &amp; Responsibilities</vt:lpstr>
      <vt:lpstr>Team Roles &amp; Responsibilities</vt:lpstr>
      <vt:lpstr>Team Roles &amp; Responsibilities</vt:lpstr>
      <vt:lpstr>Team Roles &amp; Responsibilities</vt:lpstr>
      <vt:lpstr>Project’s Steps and 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רוברט מושקוביץ'</dc:creator>
  <cp:lastModifiedBy>אורי עדיקה</cp:lastModifiedBy>
  <cp:revision>9</cp:revision>
  <dcterms:created xsi:type="dcterms:W3CDTF">2023-06-18T12:05:44Z</dcterms:created>
  <dcterms:modified xsi:type="dcterms:W3CDTF">2025-10-31T16:45:04Z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0x0101003DE0A11EB3B96B4EA1F6112982CB841C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bool>false</vt:bool>
  </property>
</Properties>
</file>

<file path=docProps/thumbnail.jpeg>
</file>